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32"/>
  </p:handoutMasterIdLst>
  <p:sldIdLst>
    <p:sldId id="256" r:id="rId2"/>
    <p:sldId id="275" r:id="rId3"/>
    <p:sldId id="276" r:id="rId4"/>
    <p:sldId id="277" r:id="rId5"/>
    <p:sldId id="325" r:id="rId6"/>
    <p:sldId id="335" r:id="rId7"/>
    <p:sldId id="279" r:id="rId8"/>
    <p:sldId id="297" r:id="rId9"/>
    <p:sldId id="294" r:id="rId10"/>
    <p:sldId id="336" r:id="rId11"/>
    <p:sldId id="299" r:id="rId12"/>
    <p:sldId id="301" r:id="rId13"/>
    <p:sldId id="324" r:id="rId14"/>
    <p:sldId id="342" r:id="rId15"/>
    <p:sldId id="343" r:id="rId16"/>
    <p:sldId id="287" r:id="rId17"/>
    <p:sldId id="290" r:id="rId18"/>
    <p:sldId id="344" r:id="rId19"/>
    <p:sldId id="345" r:id="rId20"/>
    <p:sldId id="307" r:id="rId21"/>
    <p:sldId id="346" r:id="rId22"/>
    <p:sldId id="338" r:id="rId23"/>
    <p:sldId id="309" r:id="rId24"/>
    <p:sldId id="319" r:id="rId25"/>
    <p:sldId id="321" r:id="rId26"/>
    <p:sldId id="322" r:id="rId27"/>
    <p:sldId id="323" r:id="rId28"/>
    <p:sldId id="339" r:id="rId29"/>
    <p:sldId id="293" r:id="rId30"/>
    <p:sldId id="341"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snapVertSplitter="1" vertBarState="minimized" horzBarState="maximized">
    <p:restoredLeft sz="15620"/>
    <p:restoredTop sz="94660"/>
  </p:normalViewPr>
  <p:slideViewPr>
    <p:cSldViewPr>
      <p:cViewPr varScale="1">
        <p:scale>
          <a:sx n="73" d="100"/>
          <a:sy n="73" d="100"/>
        </p:scale>
        <p:origin x="-1896" y="-102"/>
      </p:cViewPr>
      <p:guideLst>
        <p:guide orient="horz" pos="2160"/>
        <p:guide pos="2880"/>
      </p:guideLst>
    </p:cSldViewPr>
  </p:slideViewPr>
  <p:notesTextViewPr>
    <p:cViewPr>
      <p:scale>
        <a:sx n="1" d="1"/>
        <a:sy n="1" d="1"/>
      </p:scale>
      <p:origin x="0" y="0"/>
    </p:cViewPr>
  </p:notesTextViewPr>
  <p:sorterViewPr>
    <p:cViewPr>
      <p:scale>
        <a:sx n="100" d="100"/>
        <a:sy n="100" d="100"/>
      </p:scale>
      <p:origin x="0" y="447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ser\Desktop\New%20Microsoft%20Office%20Excel%20Workshee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view3D>
      <c:rAngAx val="1"/>
    </c:view3D>
    <c:plotArea>
      <c:layout>
        <c:manualLayout>
          <c:layoutTarget val="inner"/>
          <c:xMode val="edge"/>
          <c:yMode val="edge"/>
          <c:x val="9.6060435627364757E-2"/>
          <c:y val="6.0606060606060691E-2"/>
          <c:w val="0.73524678733340165"/>
          <c:h val="0.83941302791696315"/>
        </c:manualLayout>
      </c:layout>
      <c:bar3DChart>
        <c:barDir val="col"/>
        <c:grouping val="clustered"/>
        <c:ser>
          <c:idx val="0"/>
          <c:order val="0"/>
          <c:tx>
            <c:strRef>
              <c:f>Sheet1!$B$1</c:f>
              <c:strCache>
                <c:ptCount val="1"/>
                <c:pt idx="0">
                  <c:v>2003/04</c:v>
                </c:pt>
              </c:strCache>
            </c:strRef>
          </c:tx>
          <c:cat>
            <c:strRef>
              <c:f>Sheet1!$A$2:$A$3</c:f>
              <c:strCache>
                <c:ptCount val="2"/>
                <c:pt idx="0">
                  <c:v>Libraries</c:v>
                </c:pt>
                <c:pt idx="1">
                  <c:v>Staff</c:v>
                </c:pt>
              </c:strCache>
            </c:strRef>
          </c:cat>
          <c:val>
            <c:numRef>
              <c:f>Sheet1!$B$2:$B$3</c:f>
              <c:numCache>
                <c:formatCode>General</c:formatCode>
                <c:ptCount val="2"/>
                <c:pt idx="0">
                  <c:v>4600</c:v>
                </c:pt>
                <c:pt idx="1">
                  <c:v>26200</c:v>
                </c:pt>
              </c:numCache>
            </c:numRef>
          </c:val>
        </c:ser>
        <c:ser>
          <c:idx val="1"/>
          <c:order val="1"/>
          <c:tx>
            <c:strRef>
              <c:f>Sheet1!$C$1</c:f>
              <c:strCache>
                <c:ptCount val="1"/>
                <c:pt idx="0">
                  <c:v>2016/17</c:v>
                </c:pt>
              </c:strCache>
            </c:strRef>
          </c:tx>
          <c:cat>
            <c:strRef>
              <c:f>Sheet1!$A$2:$A$3</c:f>
              <c:strCache>
                <c:ptCount val="2"/>
                <c:pt idx="0">
                  <c:v>Libraries</c:v>
                </c:pt>
                <c:pt idx="1">
                  <c:v>Staff</c:v>
                </c:pt>
              </c:strCache>
            </c:strRef>
          </c:cat>
          <c:val>
            <c:numRef>
              <c:f>Sheet1!$C$2:$C$3</c:f>
              <c:numCache>
                <c:formatCode>General</c:formatCode>
                <c:ptCount val="2"/>
                <c:pt idx="0">
                  <c:v>3500</c:v>
                </c:pt>
                <c:pt idx="1">
                  <c:v>17000</c:v>
                </c:pt>
              </c:numCache>
            </c:numRef>
          </c:val>
        </c:ser>
        <c:shape val="box"/>
        <c:axId val="50985216"/>
        <c:axId val="51150848"/>
        <c:axId val="0"/>
      </c:bar3DChart>
      <c:catAx>
        <c:axId val="50985216"/>
        <c:scaling>
          <c:orientation val="minMax"/>
        </c:scaling>
        <c:axPos val="b"/>
        <c:tickLblPos val="nextTo"/>
        <c:txPr>
          <a:bodyPr/>
          <a:lstStyle/>
          <a:p>
            <a:pPr>
              <a:defRPr lang="en-US"/>
            </a:pPr>
            <a:endParaRPr lang="en-US"/>
          </a:p>
        </c:txPr>
        <c:crossAx val="51150848"/>
        <c:crosses val="autoZero"/>
        <c:auto val="1"/>
        <c:lblAlgn val="ctr"/>
        <c:lblOffset val="100"/>
      </c:catAx>
      <c:valAx>
        <c:axId val="51150848"/>
        <c:scaling>
          <c:orientation val="minMax"/>
        </c:scaling>
        <c:axPos val="l"/>
        <c:majorGridlines/>
        <c:numFmt formatCode="General" sourceLinked="1"/>
        <c:tickLblPos val="nextTo"/>
        <c:txPr>
          <a:bodyPr/>
          <a:lstStyle/>
          <a:p>
            <a:pPr>
              <a:defRPr lang="en-US"/>
            </a:pPr>
            <a:endParaRPr lang="en-US"/>
          </a:p>
        </c:txPr>
        <c:crossAx val="50985216"/>
        <c:crosses val="autoZero"/>
        <c:crossBetween val="between"/>
      </c:valAx>
    </c:plotArea>
    <c:legend>
      <c:legendPos val="r"/>
      <c:layout>
        <c:manualLayout>
          <c:xMode val="edge"/>
          <c:yMode val="edge"/>
          <c:x val="0.84270647073909122"/>
          <c:y val="0.40390069927284022"/>
          <c:w val="0.14604971888998533"/>
          <c:h val="0.14056924817498398"/>
        </c:manualLayout>
      </c:layout>
      <c:txPr>
        <a:bodyPr/>
        <a:lstStyle/>
        <a:p>
          <a:pPr>
            <a:defRPr lang="en-US"/>
          </a:pPr>
          <a:endParaRPr lang="en-US"/>
        </a:p>
      </c:txPr>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F6C135B-52C8-429C-B70B-B3D8AB0EC71C}" type="datetimeFigureOut">
              <a:rPr lang="en-US" smtClean="0"/>
              <a:pPr/>
              <a:t>10/1/2018</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867475-F94E-4E31-922C-3C164E3BAC51}"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D261BF-F04A-42AE-B093-20D9F30FBFDB}"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C6A7F-8155-4939-A947-F4F055BE36D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D261BF-F04A-42AE-B093-20D9F30FBFDB}"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C6A7F-8155-4939-A947-F4F055BE36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D261BF-F04A-42AE-B093-20D9F30FBFDB}"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C6A7F-8155-4939-A947-F4F055BE36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D261BF-F04A-42AE-B093-20D9F30FBFDB}"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C6A7F-8155-4939-A947-F4F055BE36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D261BF-F04A-42AE-B093-20D9F30FBFDB}"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C6A7F-8155-4939-A947-F4F055BE36D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D261BF-F04A-42AE-B093-20D9F30FBFDB}" type="datetimeFigureOut">
              <a:rPr lang="en-US" smtClean="0"/>
              <a:pPr/>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EC6A7F-8155-4939-A947-F4F055BE36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D261BF-F04A-42AE-B093-20D9F30FBFDB}" type="datetimeFigureOut">
              <a:rPr lang="en-US" smtClean="0"/>
              <a:pPr/>
              <a:t>10/1/2018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EC6A7F-8155-4939-A947-F4F055BE36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D261BF-F04A-42AE-B093-20D9F30FBFDB}" type="datetimeFigureOut">
              <a:rPr lang="en-US" smtClean="0"/>
              <a:pPr/>
              <a:t>10/1/2018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EC6A7F-8155-4939-A947-F4F055BE36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D261BF-F04A-42AE-B093-20D9F30FBFDB}" type="datetimeFigureOut">
              <a:rPr lang="en-US" smtClean="0"/>
              <a:pPr/>
              <a:t>10/1/2018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EC6A7F-8155-4939-A947-F4F055BE36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D261BF-F04A-42AE-B093-20D9F30FBFDB}" type="datetimeFigureOut">
              <a:rPr lang="en-US" smtClean="0"/>
              <a:pPr/>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EC6A7F-8155-4939-A947-F4F055BE36D8}"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BD261BF-F04A-42AE-B093-20D9F30FBFDB}" type="datetimeFigureOut">
              <a:rPr lang="en-US" smtClean="0"/>
              <a:pPr/>
              <a:t>10/1/2018</a:t>
            </a:fld>
            <a:endParaRPr lang="en-US"/>
          </a:p>
        </p:txBody>
      </p:sp>
      <p:sp>
        <p:nvSpPr>
          <p:cNvPr id="9" name="Slide Number Placeholder 8"/>
          <p:cNvSpPr>
            <a:spLocks noGrp="1"/>
          </p:cNvSpPr>
          <p:nvPr>
            <p:ph type="sldNum" sz="quarter" idx="11"/>
          </p:nvPr>
        </p:nvSpPr>
        <p:spPr/>
        <p:txBody>
          <a:bodyPr/>
          <a:lstStyle/>
          <a:p>
            <a:fld id="{5CEC6A7F-8155-4939-A947-F4F055BE36D8}"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CEC6A7F-8155-4939-A947-F4F055BE36D8}"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BD261BF-F04A-42AE-B093-20D9F30FBFDB}" type="datetimeFigureOut">
              <a:rPr lang="en-US" smtClean="0"/>
              <a:pPr/>
              <a:t>10/1/2018</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jayarajan45@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Building Public Libraries for the Future</a:t>
            </a:r>
            <a:endParaRPr lang="en-US" sz="4800" dirty="0">
              <a:latin typeface="Arial Narrow" pitchFamily="34" charset="0"/>
            </a:endParaRPr>
          </a:p>
        </p:txBody>
      </p:sp>
      <p:sp>
        <p:nvSpPr>
          <p:cNvPr id="3" name="Subtitle 2"/>
          <p:cNvSpPr>
            <a:spLocks noGrp="1"/>
          </p:cNvSpPr>
          <p:nvPr>
            <p:ph type="subTitle" idx="1"/>
          </p:nvPr>
        </p:nvSpPr>
        <p:spPr/>
        <p:txBody>
          <a:bodyPr>
            <a:normAutofit/>
          </a:bodyPr>
          <a:lstStyle/>
          <a:p>
            <a:r>
              <a:rPr lang="en-US" sz="3600" dirty="0" smtClean="0"/>
              <a:t>P. </a:t>
            </a:r>
            <a:r>
              <a:rPr lang="en-US" sz="3600" dirty="0" err="1" smtClean="0"/>
              <a:t>Jayarajan</a:t>
            </a:r>
            <a:endParaRPr lang="en-US" sz="3600" dirty="0"/>
          </a:p>
        </p:txBody>
      </p:sp>
    </p:spTree>
    <p:extLst>
      <p:ext uri="{BB962C8B-B14F-4D97-AF65-F5344CB8AC3E}">
        <p14:creationId xmlns:p14="http://schemas.microsoft.com/office/powerpoint/2010/main" xmlns="" val="5288621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normAutofit/>
          </a:bodyPr>
          <a:lstStyle/>
          <a:p>
            <a:pPr>
              <a:buNone/>
            </a:pPr>
            <a:endParaRPr lang="en-GB" sz="4800" dirty="0" smtClean="0"/>
          </a:p>
          <a:p>
            <a:pPr>
              <a:buNone/>
            </a:pPr>
            <a:r>
              <a:rPr lang="en-GB" sz="4800" dirty="0" smtClean="0"/>
              <a:t>All is not lost!!</a:t>
            </a:r>
            <a:endParaRPr lang="en-GB" sz="4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Story from Finland</a:t>
            </a:r>
            <a:endParaRPr lang="en-GB" dirty="0"/>
          </a:p>
        </p:txBody>
      </p:sp>
      <p:sp>
        <p:nvSpPr>
          <p:cNvPr id="3" name="Content Placeholder 2"/>
          <p:cNvSpPr>
            <a:spLocks noGrp="1"/>
          </p:cNvSpPr>
          <p:nvPr>
            <p:ph idx="1"/>
          </p:nvPr>
        </p:nvSpPr>
        <p:spPr/>
        <p:txBody>
          <a:bodyPr>
            <a:normAutofit lnSpcReduction="10000"/>
          </a:bodyPr>
          <a:lstStyle/>
          <a:p>
            <a:r>
              <a:rPr lang="en-GB" sz="2800" dirty="0" smtClean="0"/>
              <a:t>A new library in Helsinki to be opened in December 2018</a:t>
            </a:r>
          </a:p>
          <a:p>
            <a:pPr>
              <a:buNone/>
            </a:pPr>
            <a:r>
              <a:rPr lang="en-GB" sz="2800" dirty="0" smtClean="0"/>
              <a:t>,</a:t>
            </a:r>
          </a:p>
          <a:p>
            <a:r>
              <a:rPr lang="en-GB" sz="2800" dirty="0" smtClean="0"/>
              <a:t> the library is being built to celebrate 100 years of Independence of Finland</a:t>
            </a:r>
          </a:p>
          <a:p>
            <a:endParaRPr lang="en-GB" sz="2800" dirty="0" smtClean="0"/>
          </a:p>
          <a:p>
            <a:r>
              <a:rPr lang="en-GB" sz="2800" dirty="0" smtClean="0"/>
              <a:t> located just in front of the Finnish Parliament</a:t>
            </a:r>
          </a:p>
          <a:p>
            <a:endParaRPr lang="en-GB" sz="2800" dirty="0" smtClean="0"/>
          </a:p>
          <a:p>
            <a:r>
              <a:rPr lang="en-GB" sz="2800" dirty="0" smtClean="0"/>
              <a:t> will probably be one of the most modern and state-of-the-art library in the world. </a:t>
            </a:r>
          </a:p>
          <a:p>
            <a:endParaRPr lang="en-GB" sz="2800" dirty="0" smtClean="0"/>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 Finland</a:t>
            </a:r>
            <a:endParaRPr lang="en-GB" sz="4000" dirty="0"/>
          </a:p>
        </p:txBody>
      </p:sp>
      <p:sp>
        <p:nvSpPr>
          <p:cNvPr id="3" name="Content Placeholder 2"/>
          <p:cNvSpPr>
            <a:spLocks noGrp="1"/>
          </p:cNvSpPr>
          <p:nvPr>
            <p:ph idx="1"/>
          </p:nvPr>
        </p:nvSpPr>
        <p:spPr/>
        <p:txBody>
          <a:bodyPr>
            <a:noAutofit/>
          </a:bodyPr>
          <a:lstStyle/>
          <a:p>
            <a:r>
              <a:rPr lang="en-GB" sz="2400" dirty="0" smtClean="0"/>
              <a:t>As far as public libraries are concerned, Finland is far ahead of all others</a:t>
            </a:r>
          </a:p>
          <a:p>
            <a:r>
              <a:rPr lang="en-GB" sz="2400" dirty="0" smtClean="0"/>
              <a:t> spends the equivalent of about Rs 5,000 per capita on public libraries annually</a:t>
            </a:r>
          </a:p>
          <a:p>
            <a:r>
              <a:rPr lang="en-GB" sz="2400" dirty="0" smtClean="0"/>
              <a:t>about 80 % of Finland’s population are members of its public libraries</a:t>
            </a:r>
          </a:p>
          <a:p>
            <a:r>
              <a:rPr lang="en-GB" sz="2400" dirty="0" smtClean="0"/>
              <a:t> even university libraries  are thrown open to the public for use </a:t>
            </a:r>
          </a:p>
          <a:p>
            <a:r>
              <a:rPr lang="en-GB" sz="2400" dirty="0" smtClean="0"/>
              <a:t>the number of library visits and items borrowed per capita is among the highest in the world.</a:t>
            </a:r>
          </a:p>
          <a:p>
            <a:r>
              <a:rPr lang="en-GB" sz="2400" dirty="0" smtClean="0"/>
              <a:t>no wonder the Finns are the most happiest people in the world as per the latest World Happiness Report!</a:t>
            </a:r>
          </a:p>
          <a:p>
            <a:endParaRPr lang="en-GB"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
            </a:r>
            <a:br>
              <a:rPr lang="en-GB" sz="3600" dirty="0" smtClean="0"/>
            </a:br>
            <a:r>
              <a:rPr lang="en-GB" sz="4000" dirty="0" smtClean="0"/>
              <a:t>Story from China</a:t>
            </a:r>
            <a:r>
              <a:rPr lang="en-GB" sz="4800" dirty="0" smtClean="0"/>
              <a:t/>
            </a:r>
            <a:br>
              <a:rPr lang="en-GB" sz="4800" dirty="0" smtClean="0"/>
            </a:br>
            <a:endParaRPr lang="en-GB" dirty="0"/>
          </a:p>
        </p:txBody>
      </p:sp>
      <p:sp>
        <p:nvSpPr>
          <p:cNvPr id="3" name="Content Placeholder 2"/>
          <p:cNvSpPr>
            <a:spLocks noGrp="1"/>
          </p:cNvSpPr>
          <p:nvPr>
            <p:ph idx="1"/>
          </p:nvPr>
        </p:nvSpPr>
        <p:spPr/>
        <p:txBody>
          <a:bodyPr>
            <a:normAutofit/>
          </a:bodyPr>
          <a:lstStyle/>
          <a:p>
            <a:pPr>
              <a:buNone/>
            </a:pPr>
            <a:r>
              <a:rPr lang="en-GB" sz="2800" dirty="0" smtClean="0"/>
              <a:t>Tianjin </a:t>
            </a:r>
            <a:r>
              <a:rPr lang="en-GB" sz="2800" dirty="0" err="1" smtClean="0"/>
              <a:t>Binhai</a:t>
            </a:r>
            <a:r>
              <a:rPr lang="en-GB" sz="2800" dirty="0" smtClean="0"/>
              <a:t> library opened recently</a:t>
            </a:r>
          </a:p>
          <a:p>
            <a:pPr>
              <a:buNone/>
            </a:pPr>
            <a:endParaRPr lang="en-GB" sz="2800" dirty="0" smtClean="0"/>
          </a:p>
          <a:p>
            <a:r>
              <a:rPr lang="en-GB" sz="2800" dirty="0" smtClean="0"/>
              <a:t>Spread over five floors and having area of more than 360 </a:t>
            </a:r>
            <a:r>
              <a:rPr lang="en-GB" sz="2800" dirty="0" err="1" smtClean="0"/>
              <a:t>lakh</a:t>
            </a:r>
            <a:r>
              <a:rPr lang="en-GB" sz="2800" dirty="0" smtClean="0"/>
              <a:t> sq ft with its stunning design is unique in many ways. </a:t>
            </a:r>
          </a:p>
          <a:p>
            <a:endParaRPr lang="en-GB" sz="2800" dirty="0" smtClean="0"/>
          </a:p>
          <a:p>
            <a:r>
              <a:rPr lang="en-GB" sz="2800" dirty="0" smtClean="0"/>
              <a:t>This much written about library, the Chinese proudly claims to be ‘’the futuristic library’’</a:t>
            </a:r>
          </a:p>
          <a:p>
            <a:endParaRPr lang="en-GB"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Two diametrically opposing views </a:t>
            </a:r>
            <a:endParaRPr lang="en-GB" sz="3200" dirty="0"/>
          </a:p>
        </p:txBody>
      </p:sp>
      <p:graphicFrame>
        <p:nvGraphicFramePr>
          <p:cNvPr id="4" name="Content Placeholder 3"/>
          <p:cNvGraphicFramePr>
            <a:graphicFrameLocks noGrp="1"/>
          </p:cNvGraphicFramePr>
          <p:nvPr>
            <p:ph idx="1"/>
          </p:nvPr>
        </p:nvGraphicFramePr>
        <p:xfrm>
          <a:off x="357158" y="1571611"/>
          <a:ext cx="7620000" cy="4480560"/>
        </p:xfrm>
        <a:graphic>
          <a:graphicData uri="http://schemas.openxmlformats.org/drawingml/2006/table">
            <a:tbl>
              <a:tblPr firstRow="1" bandRow="1">
                <a:tableStyleId>{5C22544A-7EE6-4342-B048-85BDC9FD1C3A}</a:tableStyleId>
              </a:tblPr>
              <a:tblGrid>
                <a:gridCol w="3810000"/>
                <a:gridCol w="3810000"/>
              </a:tblGrid>
              <a:tr h="3857676">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2400" dirty="0" smtClean="0">
                          <a:solidFill>
                            <a:srgbClr val="002060"/>
                          </a:solidFill>
                        </a:rPr>
                        <a:t>An image of a neglected institution, with inadequate</a:t>
                      </a:r>
                      <a:r>
                        <a:rPr lang="en-GB" sz="2400" baseline="0" dirty="0" smtClean="0">
                          <a:solidFill>
                            <a:srgbClr val="002060"/>
                          </a:solidFill>
                        </a:rPr>
                        <a:t>  governmental support and funding, </a:t>
                      </a:r>
                      <a:r>
                        <a:rPr lang="en-GB" sz="2400" dirty="0" smtClean="0">
                          <a:solidFill>
                            <a:srgbClr val="002060"/>
                          </a:solidFill>
                        </a:rPr>
                        <a:t>progressively</a:t>
                      </a:r>
                      <a:r>
                        <a:rPr lang="en-GB" sz="2400" baseline="0" dirty="0" smtClean="0">
                          <a:solidFill>
                            <a:srgbClr val="002060"/>
                          </a:solidFill>
                        </a:rPr>
                        <a:t> declining use</a:t>
                      </a:r>
                      <a:r>
                        <a:rPr lang="en-GB" sz="2400" dirty="0" smtClean="0">
                          <a:solidFill>
                            <a:srgbClr val="002060"/>
                          </a:solidFill>
                        </a:rPr>
                        <a:t>, </a:t>
                      </a:r>
                      <a:r>
                        <a:rPr lang="en-GB" sz="2400" dirty="0" err="1" smtClean="0">
                          <a:solidFill>
                            <a:srgbClr val="002060"/>
                          </a:solidFill>
                        </a:rPr>
                        <a:t>demotivated</a:t>
                      </a:r>
                      <a:r>
                        <a:rPr lang="en-GB" sz="2400" baseline="0" dirty="0" smtClean="0">
                          <a:solidFill>
                            <a:srgbClr val="002060"/>
                          </a:solidFill>
                        </a:rPr>
                        <a:t> </a:t>
                      </a:r>
                      <a:r>
                        <a:rPr lang="en-GB" sz="2400" dirty="0" smtClean="0">
                          <a:solidFill>
                            <a:srgbClr val="002060"/>
                          </a:solidFill>
                        </a:rPr>
                        <a:t>staff and compromised quality</a:t>
                      </a:r>
                      <a:r>
                        <a:rPr lang="en-GB" sz="2400" baseline="0" dirty="0" smtClean="0">
                          <a:solidFill>
                            <a:srgbClr val="002060"/>
                          </a:solidFill>
                        </a:rPr>
                        <a:t>  of </a:t>
                      </a:r>
                      <a:r>
                        <a:rPr lang="en-GB" sz="2400" dirty="0" smtClean="0">
                          <a:solidFill>
                            <a:srgbClr val="002060"/>
                          </a:solidFill>
                        </a:rPr>
                        <a:t> service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GB" sz="2400" dirty="0" smtClean="0">
                        <a:solidFill>
                          <a:srgbClr val="002060"/>
                        </a:solidFill>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GB" sz="2400" dirty="0" smtClean="0">
                          <a:solidFill>
                            <a:srgbClr val="002060"/>
                          </a:solidFill>
                        </a:rPr>
                        <a:t>....</a:t>
                      </a:r>
                      <a:r>
                        <a:rPr lang="en-GB" sz="2400" dirty="0" smtClean="0">
                          <a:solidFill>
                            <a:srgbClr val="C00000"/>
                          </a:solidFill>
                        </a:rPr>
                        <a:t>disturbing  and negative picture</a:t>
                      </a:r>
                    </a:p>
                    <a:p>
                      <a:endParaRPr lang="en-GB" sz="2400" dirty="0" smtClean="0"/>
                    </a:p>
                    <a:p>
                      <a:endParaRPr lang="en-GB" sz="2400"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2400" dirty="0" smtClean="0"/>
                        <a:t>A forward </a:t>
                      </a:r>
                      <a:r>
                        <a:rPr lang="en-GB" sz="2400" baseline="0" dirty="0" smtClean="0"/>
                        <a:t> looking  </a:t>
                      </a:r>
                      <a:r>
                        <a:rPr lang="en-GB" sz="2400" dirty="0" smtClean="0"/>
                        <a:t>service, well</a:t>
                      </a:r>
                      <a:r>
                        <a:rPr lang="en-GB" sz="2400" baseline="0" dirty="0" smtClean="0"/>
                        <a:t> used, with </a:t>
                      </a:r>
                      <a:r>
                        <a:rPr lang="en-GB" sz="2400" dirty="0" smtClean="0"/>
                        <a:t>innovative</a:t>
                      </a:r>
                      <a:r>
                        <a:rPr lang="en-GB" sz="2400" baseline="0" dirty="0" smtClean="0"/>
                        <a:t> </a:t>
                      </a:r>
                      <a:r>
                        <a:rPr lang="en-GB" sz="2400" dirty="0" smtClean="0"/>
                        <a:t> service delivery,  playing unique and growing role in the knowledge economy, and  offering enhanced digital </a:t>
                      </a:r>
                      <a:r>
                        <a:rPr lang="en-GB" sz="2400" baseline="0" dirty="0" smtClean="0"/>
                        <a:t> services.</a:t>
                      </a:r>
                      <a:endParaRPr lang="en-GB" sz="24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GB" sz="24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GB" sz="2400" dirty="0" smtClean="0">
                          <a:solidFill>
                            <a:srgbClr val="C00000"/>
                          </a:solidFill>
                        </a:rPr>
                        <a:t>......promising</a:t>
                      </a:r>
                      <a:r>
                        <a:rPr lang="en-GB" sz="2400" baseline="0" dirty="0" smtClean="0">
                          <a:solidFill>
                            <a:srgbClr val="C00000"/>
                          </a:solidFill>
                        </a:rPr>
                        <a:t>  and positive picture</a:t>
                      </a:r>
                      <a:endParaRPr lang="en-GB" sz="2400" dirty="0" smtClean="0">
                        <a:solidFill>
                          <a:srgbClr val="C00000"/>
                        </a:solidFill>
                      </a:endParaRPr>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normAutofit/>
          </a:bodyPr>
          <a:lstStyle/>
          <a:p>
            <a:pPr>
              <a:buNone/>
            </a:pPr>
            <a:endParaRPr lang="en-GB" sz="4800" dirty="0" smtClean="0"/>
          </a:p>
          <a:p>
            <a:pPr>
              <a:buNone/>
            </a:pPr>
            <a:r>
              <a:rPr lang="en-GB" sz="4800" dirty="0" smtClean="0"/>
              <a:t>Where India stands?</a:t>
            </a:r>
            <a:endParaRPr lang="en-GB" sz="4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normAutofit fontScale="92500"/>
          </a:bodyPr>
          <a:lstStyle/>
          <a:p>
            <a:pPr>
              <a:buNone/>
            </a:pPr>
            <a:r>
              <a:rPr lang="en-GB" sz="2800" b="1" dirty="0" smtClean="0"/>
              <a:t>	Main Strengths /Opportunities</a:t>
            </a:r>
          </a:p>
          <a:p>
            <a:pPr>
              <a:buNone/>
            </a:pPr>
            <a:endParaRPr lang="en-GB" sz="2800" b="1" dirty="0" smtClean="0"/>
          </a:p>
          <a:p>
            <a:pPr lvl="1"/>
            <a:r>
              <a:rPr lang="en-GB" sz="2800" dirty="0" smtClean="0"/>
              <a:t>Public support  </a:t>
            </a:r>
          </a:p>
          <a:p>
            <a:pPr lvl="1"/>
            <a:r>
              <a:rPr lang="en-GB" sz="2800" dirty="0" smtClean="0"/>
              <a:t>Huge number</a:t>
            </a:r>
          </a:p>
          <a:p>
            <a:pPr lvl="1"/>
            <a:r>
              <a:rPr lang="en-GB" sz="2800" dirty="0" smtClean="0"/>
              <a:t>Own buildings, well located in prominent places</a:t>
            </a:r>
          </a:p>
          <a:p>
            <a:pPr lvl="1"/>
            <a:r>
              <a:rPr lang="en-GB" sz="2800" dirty="0" smtClean="0"/>
              <a:t>Library acts in many states</a:t>
            </a:r>
          </a:p>
          <a:p>
            <a:pPr lvl="1"/>
            <a:r>
              <a:rPr lang="en-GB" sz="2800" dirty="0" smtClean="0"/>
              <a:t>Mention in the Constitution</a:t>
            </a:r>
          </a:p>
          <a:p>
            <a:pPr lvl="1"/>
            <a:r>
              <a:rPr lang="en-GB" sz="2800" dirty="0" smtClean="0"/>
              <a:t>RRRLF</a:t>
            </a:r>
          </a:p>
          <a:p>
            <a:pPr lvl="1"/>
            <a:r>
              <a:rPr lang="en-GB" sz="2800" dirty="0" smtClean="0"/>
              <a:t>National Mission on Libraries</a:t>
            </a:r>
          </a:p>
          <a:p>
            <a:pPr lvl="1"/>
            <a:r>
              <a:rPr lang="en-GB" sz="2800" dirty="0" smtClean="0"/>
              <a:t>IPLM (Indian Public Library Movement)</a:t>
            </a:r>
          </a:p>
          <a:p>
            <a:pPr lvl="1"/>
            <a:endParaRPr lang="en-GB" sz="2800" dirty="0" smtClean="0"/>
          </a:p>
          <a:p>
            <a:pPr lvl="1"/>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normAutofit fontScale="92500" lnSpcReduction="20000"/>
          </a:bodyPr>
          <a:lstStyle/>
          <a:p>
            <a:pPr>
              <a:buNone/>
            </a:pPr>
            <a:r>
              <a:rPr lang="en-GB" sz="2800" b="1" dirty="0" smtClean="0"/>
              <a:t>Weaknesses/Threats</a:t>
            </a:r>
          </a:p>
          <a:p>
            <a:pPr>
              <a:buNone/>
            </a:pPr>
            <a:endParaRPr lang="en-GB" sz="2800" b="1" dirty="0" smtClean="0"/>
          </a:p>
          <a:p>
            <a:pPr lvl="1"/>
            <a:r>
              <a:rPr lang="en-GB" sz="2800" dirty="0" smtClean="0"/>
              <a:t>Too traditional</a:t>
            </a:r>
          </a:p>
          <a:p>
            <a:pPr lvl="1"/>
            <a:r>
              <a:rPr lang="en-GB" sz="2800" dirty="0" smtClean="0"/>
              <a:t>Lag behind technology application </a:t>
            </a:r>
          </a:p>
          <a:p>
            <a:pPr lvl="1"/>
            <a:r>
              <a:rPr lang="en-GB" sz="2800" dirty="0" smtClean="0"/>
              <a:t>Huge unreached population</a:t>
            </a:r>
          </a:p>
          <a:p>
            <a:pPr lvl="1"/>
            <a:r>
              <a:rPr lang="en-GB" sz="2800" dirty="0" smtClean="0"/>
              <a:t>Low use</a:t>
            </a:r>
          </a:p>
          <a:p>
            <a:pPr lvl="1"/>
            <a:r>
              <a:rPr lang="en-GB" sz="2800" dirty="0" smtClean="0"/>
              <a:t>Inadequate funding</a:t>
            </a:r>
          </a:p>
          <a:p>
            <a:pPr lvl="1"/>
            <a:r>
              <a:rPr lang="en-GB" sz="2800" dirty="0" smtClean="0"/>
              <a:t>Too basic, even to call many ‘’library’’</a:t>
            </a:r>
          </a:p>
          <a:p>
            <a:pPr lvl="1">
              <a:buNone/>
            </a:pPr>
            <a:endParaRPr lang="en-GB" sz="2800" dirty="0" smtClean="0"/>
          </a:p>
          <a:p>
            <a:pPr lvl="1"/>
            <a:r>
              <a:rPr lang="en-GB" sz="2800" dirty="0" smtClean="0"/>
              <a:t>Lack of awareness about benchmark</a:t>
            </a:r>
          </a:p>
          <a:p>
            <a:pPr lvl="1"/>
            <a:r>
              <a:rPr lang="en-GB" sz="2800" dirty="0" smtClean="0"/>
              <a:t>No credible data</a:t>
            </a:r>
          </a:p>
          <a:p>
            <a:pPr lvl="1"/>
            <a:r>
              <a:rPr lang="en-GB" sz="2800" dirty="0" smtClean="0"/>
              <a:t>Lack of a national policy</a:t>
            </a:r>
          </a:p>
          <a:p>
            <a:pPr lvl="1"/>
            <a:endParaRPr lang="en-GB" dirty="0" smtClean="0"/>
          </a:p>
          <a:p>
            <a:pPr lvl="1"/>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normAutofit/>
          </a:bodyPr>
          <a:lstStyle/>
          <a:p>
            <a:pPr>
              <a:buNone/>
            </a:pPr>
            <a:endParaRPr lang="en-GB" sz="3600" dirty="0" smtClean="0"/>
          </a:p>
          <a:p>
            <a:pPr>
              <a:buNone/>
            </a:pPr>
            <a:endParaRPr lang="en-GB" sz="3600" dirty="0" smtClean="0"/>
          </a:p>
          <a:p>
            <a:pPr>
              <a:buNone/>
            </a:pPr>
            <a:r>
              <a:rPr lang="en-GB" sz="3600" b="1" dirty="0" smtClean="0"/>
              <a:t>Some recent positive developments </a:t>
            </a:r>
            <a:endParaRPr lang="en-GB" sz="36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357166"/>
            <a:ext cx="7358114" cy="1357314"/>
          </a:xfrm>
        </p:spPr>
        <p:txBody>
          <a:bodyPr/>
          <a:lstStyle/>
          <a:p>
            <a:r>
              <a:rPr lang="en-GB" dirty="0" smtClean="0"/>
              <a:t/>
            </a:r>
            <a:br>
              <a:rPr lang="en-GB" dirty="0" smtClean="0"/>
            </a:br>
            <a:endParaRPr lang="en-GB" dirty="0"/>
          </a:p>
        </p:txBody>
      </p:sp>
      <p:sp>
        <p:nvSpPr>
          <p:cNvPr id="3" name="Content Placeholder 2"/>
          <p:cNvSpPr>
            <a:spLocks noGrp="1"/>
          </p:cNvSpPr>
          <p:nvPr>
            <p:ph idx="1"/>
          </p:nvPr>
        </p:nvSpPr>
        <p:spPr/>
        <p:txBody>
          <a:bodyPr>
            <a:normAutofit/>
          </a:bodyPr>
          <a:lstStyle/>
          <a:p>
            <a:endParaRPr lang="en-GB" dirty="0" smtClean="0"/>
          </a:p>
          <a:p>
            <a:pPr>
              <a:buNone/>
            </a:pPr>
            <a:r>
              <a:rPr lang="en-US" sz="4400" b="1" dirty="0" smtClean="0"/>
              <a:t> </a:t>
            </a:r>
            <a:r>
              <a:rPr lang="en-US" sz="4000" b="1" dirty="0" smtClean="0"/>
              <a:t>Establishment of the National Mission on Libraries in 2012</a:t>
            </a:r>
          </a:p>
          <a:p>
            <a:pPr>
              <a:buNone/>
            </a:pPr>
            <a:r>
              <a:rPr lang="en-GB" sz="4000" dirty="0" smtClean="0"/>
              <a:t>  ............based on the recommendations of </a:t>
            </a:r>
          </a:p>
          <a:p>
            <a:pPr>
              <a:buNone/>
            </a:pPr>
            <a:r>
              <a:rPr lang="en-GB" sz="4000" dirty="0" smtClean="0"/>
              <a:t>  the National Knowledge Commission (2005)</a:t>
            </a:r>
            <a:endParaRPr lang="en-GB"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global scene</a:t>
            </a:r>
            <a:endParaRPr lang="en-GB" dirty="0"/>
          </a:p>
        </p:txBody>
      </p:sp>
      <p:sp>
        <p:nvSpPr>
          <p:cNvPr id="3" name="Content Placeholder 2"/>
          <p:cNvSpPr>
            <a:spLocks noGrp="1"/>
          </p:cNvSpPr>
          <p:nvPr>
            <p:ph idx="1"/>
          </p:nvPr>
        </p:nvSpPr>
        <p:spPr/>
        <p:txBody>
          <a:bodyPr>
            <a:normAutofit fontScale="70000" lnSpcReduction="20000"/>
          </a:bodyPr>
          <a:lstStyle/>
          <a:p>
            <a:pPr>
              <a:buNone/>
            </a:pPr>
            <a:r>
              <a:rPr lang="en-GB" sz="4000" dirty="0" smtClean="0"/>
              <a:t>Why public libraries, </a:t>
            </a:r>
          </a:p>
          <a:p>
            <a:pPr>
              <a:buNone/>
            </a:pPr>
            <a:endParaRPr lang="en-GB" sz="4000" dirty="0" smtClean="0"/>
          </a:p>
          <a:p>
            <a:pPr lvl="2"/>
            <a:r>
              <a:rPr lang="en-GB" sz="3600" dirty="0" smtClean="0"/>
              <a:t>when one can get everything from the net ? </a:t>
            </a:r>
          </a:p>
          <a:p>
            <a:endParaRPr lang="en-GB" sz="4000" dirty="0" smtClean="0"/>
          </a:p>
          <a:p>
            <a:pPr lvl="2"/>
            <a:r>
              <a:rPr lang="en-GB" sz="3600" dirty="0" smtClean="0"/>
              <a:t>when they are unable to meet the new expectations of the public ?</a:t>
            </a:r>
          </a:p>
          <a:p>
            <a:endParaRPr lang="en-GB" sz="4000" dirty="0" smtClean="0"/>
          </a:p>
          <a:p>
            <a:pPr lvl="2"/>
            <a:r>
              <a:rPr lang="en-GB" sz="3600" dirty="0" smtClean="0"/>
              <a:t>when their use is diminishing progressively ?</a:t>
            </a:r>
          </a:p>
          <a:p>
            <a:pPr>
              <a:buNone/>
            </a:pPr>
            <a:endParaRPr lang="en-GB" sz="4000" dirty="0" smtClean="0"/>
          </a:p>
          <a:p>
            <a:pPr>
              <a:buNone/>
            </a:pPr>
            <a:r>
              <a:rPr lang="en-GB" sz="4000" dirty="0" smtClean="0">
                <a:solidFill>
                  <a:srgbClr val="C00000"/>
                </a:solidFill>
              </a:rPr>
              <a:t>	The Final Nail: Too costly to maintain: can’t afford anymore!</a:t>
            </a:r>
          </a:p>
          <a:p>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The National Mission on Libraries</a:t>
            </a:r>
            <a:r>
              <a:rPr lang="en-GB" dirty="0" smtClean="0"/>
              <a:t/>
            </a:r>
            <a:br>
              <a:rPr lang="en-GB" dirty="0" smtClean="0"/>
            </a:br>
            <a:endParaRPr lang="en-GB" dirty="0"/>
          </a:p>
        </p:txBody>
      </p:sp>
      <p:sp>
        <p:nvSpPr>
          <p:cNvPr id="3" name="Content Placeholder 2"/>
          <p:cNvSpPr>
            <a:spLocks noGrp="1"/>
          </p:cNvSpPr>
          <p:nvPr>
            <p:ph idx="1"/>
          </p:nvPr>
        </p:nvSpPr>
        <p:spPr/>
        <p:txBody>
          <a:bodyPr>
            <a:normAutofit/>
          </a:bodyPr>
          <a:lstStyle/>
          <a:p>
            <a:pPr lvl="0"/>
            <a:r>
              <a:rPr lang="en-US" sz="2800" b="1" dirty="0" smtClean="0"/>
              <a:t>Public library survey</a:t>
            </a:r>
            <a:endParaRPr lang="en-GB" sz="2800" dirty="0" smtClean="0"/>
          </a:p>
          <a:p>
            <a:endParaRPr lang="en-GB" sz="2800" dirty="0" smtClean="0"/>
          </a:p>
          <a:p>
            <a:pPr lvl="0"/>
            <a:r>
              <a:rPr lang="en-US" sz="2800" b="1" dirty="0" smtClean="0"/>
              <a:t>Creation of National Virtual Library of India</a:t>
            </a:r>
            <a:endParaRPr lang="en-GB" sz="2800" dirty="0" smtClean="0"/>
          </a:p>
          <a:p>
            <a:endParaRPr lang="en-GB" sz="2800" dirty="0" smtClean="0"/>
          </a:p>
          <a:p>
            <a:pPr lvl="0"/>
            <a:r>
              <a:rPr lang="en-US" sz="2800" b="1" dirty="0" smtClean="0"/>
              <a:t>Training and Capacity Building of Public library staff</a:t>
            </a:r>
            <a:endParaRPr lang="en-GB" sz="2800" dirty="0" smtClean="0"/>
          </a:p>
          <a:p>
            <a:endParaRPr lang="en-GB" sz="2800" dirty="0" smtClean="0"/>
          </a:p>
          <a:p>
            <a:pPr lvl="0"/>
            <a:r>
              <a:rPr lang="en-US" sz="2800" b="1" dirty="0" smtClean="0"/>
              <a:t>Development of model public libraries</a:t>
            </a:r>
            <a:endParaRPr lang="en-GB" sz="2800" dirty="0" smtClean="0"/>
          </a:p>
          <a:p>
            <a:endParaRPr lang="en-GB" sz="2800" dirty="0" smtClean="0"/>
          </a:p>
          <a:p>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Indian Public Library Movement (IPLM)</a:t>
            </a:r>
            <a:endParaRPr lang="en-GB" sz="3600" dirty="0"/>
          </a:p>
        </p:txBody>
      </p:sp>
      <p:sp>
        <p:nvSpPr>
          <p:cNvPr id="3" name="Content Placeholder 2"/>
          <p:cNvSpPr>
            <a:spLocks noGrp="1"/>
          </p:cNvSpPr>
          <p:nvPr>
            <p:ph idx="1"/>
          </p:nvPr>
        </p:nvSpPr>
        <p:spPr/>
        <p:txBody>
          <a:bodyPr>
            <a:normAutofit fontScale="62500" lnSpcReduction="20000"/>
          </a:bodyPr>
          <a:lstStyle/>
          <a:p>
            <a:endParaRPr lang="en-GB" sz="2400" b="1" dirty="0" smtClean="0"/>
          </a:p>
          <a:p>
            <a:r>
              <a:rPr lang="en-GB" sz="2400" b="1" dirty="0" smtClean="0"/>
              <a:t>IPLM , </a:t>
            </a:r>
            <a:r>
              <a:rPr lang="en-GB" sz="2400" b="1" i="1" dirty="0" smtClean="0"/>
              <a:t>funded </a:t>
            </a:r>
            <a:r>
              <a:rPr lang="en-GB" sz="2400" b="1" i="1" dirty="0" smtClean="0"/>
              <a:t>by </a:t>
            </a:r>
            <a:r>
              <a:rPr lang="en-GB" sz="2400" b="1" i="1" dirty="0" smtClean="0"/>
              <a:t> </a:t>
            </a:r>
            <a:r>
              <a:rPr lang="en-GB" sz="2400" b="1" dirty="0" smtClean="0"/>
              <a:t>Bill </a:t>
            </a:r>
            <a:r>
              <a:rPr lang="en-GB" sz="2400" b="1" dirty="0" smtClean="0"/>
              <a:t>and Melinda Gates </a:t>
            </a:r>
            <a:r>
              <a:rPr lang="en-GB" sz="2400" b="1" dirty="0" smtClean="0"/>
              <a:t>Foundation</a:t>
            </a:r>
            <a:endParaRPr lang="en-GB" sz="2400" b="1" dirty="0" smtClean="0"/>
          </a:p>
          <a:p>
            <a:endParaRPr lang="en-GB" sz="2400" b="1" dirty="0" smtClean="0"/>
          </a:p>
          <a:p>
            <a:pPr>
              <a:buNone/>
            </a:pPr>
            <a:r>
              <a:rPr lang="en-GB" sz="2400" b="1" i="1" dirty="0" smtClean="0"/>
              <a:t>		hosted </a:t>
            </a:r>
            <a:r>
              <a:rPr lang="en-GB" sz="2400" b="1" i="1" dirty="0" smtClean="0"/>
              <a:t>by </a:t>
            </a:r>
            <a:r>
              <a:rPr lang="en-GB" sz="2400" b="1" dirty="0" smtClean="0"/>
              <a:t>NASSCOM Foundation</a:t>
            </a:r>
          </a:p>
          <a:p>
            <a:endParaRPr lang="en-GB" sz="2400" b="1" dirty="0" smtClean="0"/>
          </a:p>
          <a:p>
            <a:pPr>
              <a:buNone/>
            </a:pPr>
            <a:r>
              <a:rPr lang="en-GB" sz="2400" b="1" i="1" dirty="0" smtClean="0"/>
              <a:t>		managed </a:t>
            </a:r>
            <a:r>
              <a:rPr lang="en-GB" sz="2400" b="1" i="1" dirty="0" smtClean="0"/>
              <a:t>by </a:t>
            </a:r>
            <a:r>
              <a:rPr lang="en-GB" sz="2400" b="1" dirty="0" smtClean="0"/>
              <a:t>IPLM </a:t>
            </a:r>
            <a:r>
              <a:rPr lang="en-GB" sz="2400" b="1" dirty="0" err="1" smtClean="0"/>
              <a:t>Secreteriat</a:t>
            </a:r>
            <a:endParaRPr lang="en-GB" sz="2400" b="1" dirty="0" smtClean="0"/>
          </a:p>
          <a:p>
            <a:endParaRPr lang="en-GB" sz="2400" b="1" dirty="0" smtClean="0"/>
          </a:p>
          <a:p>
            <a:r>
              <a:rPr lang="en-GB" sz="2400" b="1" dirty="0" smtClean="0"/>
              <a:t>The project started 5 years ago</a:t>
            </a:r>
          </a:p>
          <a:p>
            <a:endParaRPr lang="en-GB" sz="2400" b="1" dirty="0" smtClean="0"/>
          </a:p>
          <a:p>
            <a:r>
              <a:rPr lang="en-GB" sz="2400" b="1" dirty="0" smtClean="0"/>
              <a:t>Working in a few states</a:t>
            </a:r>
          </a:p>
          <a:p>
            <a:endParaRPr lang="en-GB" sz="2400" b="1" dirty="0" smtClean="0"/>
          </a:p>
          <a:p>
            <a:r>
              <a:rPr lang="en-GB" sz="2400" b="1" dirty="0" smtClean="0"/>
              <a:t>Working through </a:t>
            </a:r>
            <a:r>
              <a:rPr lang="en-GB" sz="2400" b="1" dirty="0" smtClean="0"/>
              <a:t>partners</a:t>
            </a:r>
          </a:p>
          <a:p>
            <a:endParaRPr lang="en-GB" sz="2400" b="1" dirty="0" smtClean="0"/>
          </a:p>
          <a:p>
            <a:endParaRPr lang="en-GB" sz="2400" b="1" dirty="0" smtClean="0"/>
          </a:p>
          <a:p>
            <a:r>
              <a:rPr lang="en-GB" sz="2400" b="1" dirty="0" smtClean="0"/>
              <a:t>Public library leadership </a:t>
            </a:r>
            <a:r>
              <a:rPr lang="en-GB" sz="2400" b="1" dirty="0" smtClean="0"/>
              <a:t>programme, </a:t>
            </a:r>
            <a:r>
              <a:rPr lang="en-GB" sz="2400" b="1" i="1" dirty="0" smtClean="0"/>
              <a:t>managed by MSSRF</a:t>
            </a:r>
            <a:endParaRPr lang="en-GB" sz="2400" b="1" i="1" dirty="0" smtClean="0"/>
          </a:p>
          <a:p>
            <a:pPr>
              <a:buNone/>
            </a:pPr>
            <a:endParaRPr lang="en-GB" sz="2400" b="1" dirty="0" smtClean="0"/>
          </a:p>
          <a:p>
            <a:r>
              <a:rPr lang="en-GB" sz="2400" b="1" dirty="0" smtClean="0"/>
              <a:t>Have been able to demonstrate what libraries can achieve</a:t>
            </a:r>
            <a:r>
              <a:rPr lang="en-GB" sz="2400" dirty="0" smtClean="0"/>
              <a:t>!</a:t>
            </a:r>
          </a:p>
          <a:p>
            <a:endParaRPr lang="en-GB" sz="2400" dirty="0" smtClean="0"/>
          </a:p>
          <a:p>
            <a:r>
              <a:rPr lang="en-GB" sz="2400" b="1" dirty="0" smtClean="0"/>
              <a:t>IPLCs</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lstStyle/>
          <a:p>
            <a:pPr>
              <a:buNone/>
            </a:pPr>
            <a:r>
              <a:rPr lang="en-GB" sz="2400" dirty="0" smtClean="0"/>
              <a:t> </a:t>
            </a:r>
          </a:p>
          <a:p>
            <a:endParaRPr lang="en-GB" sz="2400" dirty="0" smtClean="0"/>
          </a:p>
          <a:p>
            <a:pPr>
              <a:buNone/>
            </a:pPr>
            <a:r>
              <a:rPr lang="en-GB" sz="4400" b="1" dirty="0" smtClean="0"/>
              <a:t>Some recommendations</a:t>
            </a:r>
            <a:endParaRPr lang="en-GB" sz="44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normAutofit/>
          </a:bodyPr>
          <a:lstStyle/>
          <a:p>
            <a:pPr lvl="0">
              <a:buNone/>
            </a:pPr>
            <a:r>
              <a:rPr lang="en-US" sz="2900" dirty="0" smtClean="0"/>
              <a:t>   </a:t>
            </a:r>
          </a:p>
          <a:p>
            <a:pPr lvl="0">
              <a:buNone/>
            </a:pPr>
            <a:r>
              <a:rPr lang="en-US" sz="3100" dirty="0" smtClean="0"/>
              <a:t>  </a:t>
            </a:r>
            <a:r>
              <a:rPr lang="en-US" sz="3100" b="1" dirty="0" smtClean="0"/>
              <a:t>Governments, both central and states, should  give higher priority to public library development and take conscious and determined decisions to invest in public libraries</a:t>
            </a:r>
          </a:p>
          <a:p>
            <a:pPr lvl="0">
              <a:buNone/>
            </a:pPr>
            <a:endParaRPr lang="en-US" sz="3100" b="1" dirty="0" smtClean="0"/>
          </a:p>
          <a:p>
            <a:r>
              <a:rPr lang="en-US" sz="2900" b="1" dirty="0" smtClean="0"/>
              <a:t> </a:t>
            </a:r>
            <a:endParaRPr lang="en-GB" sz="2900" b="1" dirty="0" smtClean="0"/>
          </a:p>
          <a:p>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lstStyle/>
          <a:p>
            <a:pPr lvl="0">
              <a:buNone/>
            </a:pPr>
            <a:r>
              <a:rPr lang="en-US" sz="2400" dirty="0" smtClean="0"/>
              <a:t>	</a:t>
            </a:r>
            <a:r>
              <a:rPr lang="en-US" sz="2800" b="1" dirty="0" smtClean="0"/>
              <a:t>Every library, including the smallest one, should have internet access and at least one computer. The larger ones should have adequate number of computers and other accessories, to enable users to access internet and digital resources </a:t>
            </a:r>
            <a:endParaRPr lang="en-GB" sz="2800" b="1" dirty="0" smtClean="0"/>
          </a:p>
          <a:p>
            <a:pPr>
              <a:buNone/>
            </a:pPr>
            <a:r>
              <a:rPr lang="en-US" sz="2800" b="1" dirty="0" smtClean="0"/>
              <a:t> </a:t>
            </a:r>
            <a:endParaRPr lang="en-GB" sz="2800" b="1" dirty="0" smtClean="0"/>
          </a:p>
          <a:p>
            <a:endParaRPr lang="en-GB" sz="28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lstStyle/>
          <a:p>
            <a:pPr lvl="0">
              <a:buNone/>
            </a:pPr>
            <a:r>
              <a:rPr lang="en-US" dirty="0" smtClean="0"/>
              <a:t>	</a:t>
            </a:r>
            <a:r>
              <a:rPr lang="en-US" sz="4000" b="1" dirty="0" smtClean="0"/>
              <a:t>Rural  libraries are the most neglected and most underfunded. A special scheme should be initiated with special funds to develop libraries in rural areas.</a:t>
            </a:r>
            <a:endParaRPr lang="en-GB" sz="4000" b="1" dirty="0" smtClean="0"/>
          </a:p>
          <a:p>
            <a:endParaRPr lang="en-GB"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solidFill>
                  <a:srgbClr val="FF0000"/>
                </a:solidFill>
              </a:rPr>
              <a:t>.</a:t>
            </a:r>
            <a:endParaRPr lang="en-GB" sz="800" dirty="0">
              <a:solidFill>
                <a:srgbClr val="FF0000"/>
              </a:solidFill>
            </a:endParaRPr>
          </a:p>
        </p:txBody>
      </p:sp>
      <p:sp>
        <p:nvSpPr>
          <p:cNvPr id="3" name="Content Placeholder 2"/>
          <p:cNvSpPr>
            <a:spLocks noGrp="1"/>
          </p:cNvSpPr>
          <p:nvPr>
            <p:ph idx="1"/>
          </p:nvPr>
        </p:nvSpPr>
        <p:spPr/>
        <p:txBody>
          <a:bodyPr/>
          <a:lstStyle/>
          <a:p>
            <a:pPr lvl="0">
              <a:buNone/>
            </a:pPr>
            <a:r>
              <a:rPr lang="en-US" dirty="0" smtClean="0"/>
              <a:t>	</a:t>
            </a:r>
            <a:r>
              <a:rPr lang="en-US" sz="2800" b="1" dirty="0" smtClean="0"/>
              <a:t>All activities and </a:t>
            </a:r>
            <a:r>
              <a:rPr lang="en-US" sz="2800" b="1" dirty="0" err="1" smtClean="0"/>
              <a:t>programmes</a:t>
            </a:r>
            <a:r>
              <a:rPr lang="en-US" sz="2800" b="1" dirty="0" smtClean="0"/>
              <a:t> public libraries undertake should support the plans and </a:t>
            </a:r>
            <a:r>
              <a:rPr lang="en-US" sz="2800" b="1" dirty="0" err="1" smtClean="0"/>
              <a:t>programmes</a:t>
            </a:r>
            <a:r>
              <a:rPr lang="en-US" sz="2800" b="1" dirty="0" smtClean="0"/>
              <a:t> of governments at different levels, national, state and local. In fact, there should be a built in mechanism to re-orient every activity and </a:t>
            </a:r>
            <a:r>
              <a:rPr lang="en-US" sz="2800" b="1" dirty="0" err="1" smtClean="0"/>
              <a:t>programme</a:t>
            </a:r>
            <a:r>
              <a:rPr lang="en-US" sz="2800" b="1" dirty="0" smtClean="0"/>
              <a:t> so that they support and work hand in hand with the governmental </a:t>
            </a:r>
            <a:r>
              <a:rPr lang="en-US" sz="2800" b="1" dirty="0" err="1" smtClean="0"/>
              <a:t>programmes</a:t>
            </a:r>
            <a:r>
              <a:rPr lang="en-US" sz="2800" b="1" dirty="0" smtClean="0"/>
              <a:t>.</a:t>
            </a:r>
            <a:endParaRPr lang="en-GB" sz="2800" b="1" dirty="0" smtClean="0"/>
          </a:p>
          <a:p>
            <a:endParaRPr lang="en-GB" sz="28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normAutofit fontScale="25000" lnSpcReduction="20000"/>
          </a:bodyPr>
          <a:lstStyle/>
          <a:p>
            <a:pPr lvl="0">
              <a:buNone/>
            </a:pPr>
            <a:r>
              <a:rPr lang="en-US" sz="9600" b="1" dirty="0" smtClean="0"/>
              <a:t>  	The per capita annual expenditure by the country as a whole is  about Rs 15 per capita. This should be enhanced to  Rs 100 in five years time. The corresponding figure for UK is about Rs1,000 per year, USA about 2,000 and Finland about Rs 5,000.</a:t>
            </a:r>
          </a:p>
          <a:p>
            <a:pPr lvl="0">
              <a:buNone/>
            </a:pPr>
            <a:endParaRPr lang="en-US" sz="9600" b="1" dirty="0" smtClean="0"/>
          </a:p>
          <a:p>
            <a:pPr lvl="0">
              <a:buNone/>
            </a:pPr>
            <a:endParaRPr lang="en-US" sz="5100" b="1" dirty="0" smtClean="0"/>
          </a:p>
          <a:p>
            <a:pPr lvl="0">
              <a:buNone/>
            </a:pPr>
            <a:endParaRPr lang="en-US" b="1" dirty="0" smtClean="0"/>
          </a:p>
          <a:p>
            <a:pPr>
              <a:buNone/>
            </a:pPr>
            <a:r>
              <a:rPr lang="en-US" b="1" dirty="0" smtClean="0"/>
              <a:t>       </a:t>
            </a:r>
            <a:r>
              <a:rPr lang="en-US" sz="7000" b="1" i="1" dirty="0" smtClean="0"/>
              <a:t>True, as per the Constitution of India, ‘’Libraries’’ is a state subject. But if public  libraries in India has to go for the much needed  transformation, a major intervention by the central government only can make that happen. The current level of expenditure by the central government is too inadequate. </a:t>
            </a:r>
            <a:endParaRPr lang="en-GB" sz="7000" b="1" i="1" dirty="0" smtClean="0"/>
          </a:p>
          <a:p>
            <a:pPr lvl="0">
              <a:buNone/>
            </a:pPr>
            <a:endParaRPr lang="en-US" sz="7000" b="1" i="1" dirty="0" smtClean="0"/>
          </a:p>
          <a:p>
            <a:pPr lvl="0">
              <a:buNone/>
            </a:pPr>
            <a:endParaRPr lang="en-US" sz="7000" b="1" dirty="0" smtClean="0"/>
          </a:p>
          <a:p>
            <a:pPr lvl="0">
              <a:buNone/>
            </a:pPr>
            <a:r>
              <a:rPr lang="en-US" sz="7000" b="1" dirty="0" smtClean="0"/>
              <a:t>   </a:t>
            </a:r>
            <a:endParaRPr lang="en-GB" sz="7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800" dirty="0" smtClean="0"/>
              <a:t>.</a:t>
            </a:r>
            <a:endParaRPr lang="en-GB" sz="800" dirty="0"/>
          </a:p>
        </p:txBody>
      </p:sp>
      <p:sp>
        <p:nvSpPr>
          <p:cNvPr id="3" name="Content Placeholder 2"/>
          <p:cNvSpPr>
            <a:spLocks noGrp="1"/>
          </p:cNvSpPr>
          <p:nvPr>
            <p:ph idx="1"/>
          </p:nvPr>
        </p:nvSpPr>
        <p:spPr/>
        <p:txBody>
          <a:bodyPr/>
          <a:lstStyle/>
          <a:p>
            <a:pPr>
              <a:buNone/>
            </a:pPr>
            <a:r>
              <a:rPr lang="en-GB" dirty="0" smtClean="0"/>
              <a:t>	</a:t>
            </a:r>
            <a:r>
              <a:rPr lang="en-GB" sz="3600" b="1" dirty="0" smtClean="0"/>
              <a:t>Government to frame a comprehensive and forward-looking national policy on public libraries at the earliest.</a:t>
            </a:r>
            <a:endParaRPr lang="en-GB" sz="36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t>
            </a:r>
            <a:endParaRPr lang="en-GB" dirty="0"/>
          </a:p>
        </p:txBody>
      </p:sp>
      <p:sp>
        <p:nvSpPr>
          <p:cNvPr id="3" name="Content Placeholder 2"/>
          <p:cNvSpPr>
            <a:spLocks noGrp="1"/>
          </p:cNvSpPr>
          <p:nvPr>
            <p:ph idx="1"/>
          </p:nvPr>
        </p:nvSpPr>
        <p:spPr/>
        <p:txBody>
          <a:bodyPr/>
          <a:lstStyle/>
          <a:p>
            <a:endParaRPr lang="en-GB" dirty="0" smtClean="0"/>
          </a:p>
          <a:p>
            <a:pPr algn="ctr"/>
            <a:endParaRPr lang="en-GB" sz="4000" dirty="0" smtClean="0"/>
          </a:p>
          <a:p>
            <a:pPr algn="ctr">
              <a:buNone/>
            </a:pPr>
            <a:r>
              <a:rPr lang="en-GB" sz="4000" dirty="0" smtClean="0">
                <a:hlinkClick r:id="rId2"/>
              </a:rPr>
              <a:t>jayarajan45@gmail.com</a:t>
            </a:r>
            <a:endParaRPr lang="en-GB" sz="4000" dirty="0" smtClean="0"/>
          </a:p>
          <a:p>
            <a:pPr algn="ctr">
              <a:buNone/>
            </a:pPr>
            <a:r>
              <a:rPr lang="en-GB" sz="4000" dirty="0" smtClean="0"/>
              <a:t>9605183684</a:t>
            </a:r>
            <a:endParaRPr lang="en-GB"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One prediction</a:t>
            </a:r>
            <a:endParaRPr lang="en-GB" dirty="0"/>
          </a:p>
        </p:txBody>
      </p:sp>
      <p:sp>
        <p:nvSpPr>
          <p:cNvPr id="3" name="Content Placeholder 2"/>
          <p:cNvSpPr>
            <a:spLocks noGrp="1"/>
          </p:cNvSpPr>
          <p:nvPr>
            <p:ph idx="1"/>
          </p:nvPr>
        </p:nvSpPr>
        <p:spPr/>
        <p:txBody>
          <a:bodyPr>
            <a:normAutofit/>
          </a:bodyPr>
          <a:lstStyle/>
          <a:p>
            <a:r>
              <a:rPr lang="en-GB" sz="2800" dirty="0" smtClean="0"/>
              <a:t>The Forbes magazine  published an article in 2012 titled ‘’Will public libraries become extinct?’’, by Marc </a:t>
            </a:r>
            <a:r>
              <a:rPr lang="en-GB" sz="2800" dirty="0" err="1" smtClean="0"/>
              <a:t>Bodnick</a:t>
            </a:r>
            <a:r>
              <a:rPr lang="en-GB" sz="2800" dirty="0" smtClean="0"/>
              <a:t> </a:t>
            </a:r>
          </a:p>
          <a:p>
            <a:endParaRPr lang="en-GB" sz="2800" dirty="0" smtClean="0"/>
          </a:p>
          <a:p>
            <a:r>
              <a:rPr lang="en-GB" sz="2800" dirty="0" smtClean="0"/>
              <a:t>His  answer was ‘’ YES’’ </a:t>
            </a:r>
          </a:p>
          <a:p>
            <a:endParaRPr lang="en-GB" sz="2800" dirty="0" smtClean="0"/>
          </a:p>
          <a:p>
            <a:r>
              <a:rPr lang="en-GB" sz="2800" dirty="0" smtClean="0"/>
              <a:t>He predicted that there would be a major decline in 5 years (by 2017) and within 15 years they will be GONE (by 2027)</a:t>
            </a:r>
          </a:p>
          <a:p>
            <a:endParaRPr lang="en-GB" sz="3600" dirty="0" smtClean="0"/>
          </a:p>
          <a:p>
            <a:endParaRPr lang="en-GB" sz="3600" dirty="0" smtClean="0"/>
          </a:p>
          <a:p>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Constitution of India, LIST II– STATE LIST</a:t>
            </a:r>
            <a:endParaRPr lang="en-GB" sz="2800" dirty="0"/>
          </a:p>
        </p:txBody>
      </p:sp>
      <p:sp>
        <p:nvSpPr>
          <p:cNvPr id="3" name="Content Placeholder 2"/>
          <p:cNvSpPr>
            <a:spLocks noGrp="1"/>
          </p:cNvSpPr>
          <p:nvPr>
            <p:ph idx="1"/>
          </p:nvPr>
        </p:nvSpPr>
        <p:spPr/>
        <p:txBody>
          <a:bodyPr/>
          <a:lstStyle/>
          <a:p>
            <a:r>
              <a:rPr lang="en-GB" dirty="0" smtClean="0"/>
              <a:t>State List</a:t>
            </a:r>
          </a:p>
          <a:p>
            <a:endParaRPr lang="en-GB" dirty="0" smtClean="0"/>
          </a:p>
          <a:p>
            <a:endParaRPr lang="en-GB" dirty="0"/>
          </a:p>
        </p:txBody>
      </p:sp>
      <p:pic>
        <p:nvPicPr>
          <p:cNvPr id="1026" name="Picture 2" descr="C:\Users\Jayarajan\Downloads\constitution (1).jpg"/>
          <p:cNvPicPr>
            <a:picLocks noChangeAspect="1" noChangeArrowheads="1"/>
          </p:cNvPicPr>
          <p:nvPr/>
        </p:nvPicPr>
        <p:blipFill>
          <a:blip r:embed="rId2"/>
          <a:srcRect/>
          <a:stretch>
            <a:fillRect/>
          </a:stretch>
        </p:blipFill>
        <p:spPr bwMode="auto">
          <a:xfrm>
            <a:off x="428596" y="1714488"/>
            <a:ext cx="7858180" cy="478634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The global scene: number of public libraries</a:t>
            </a:r>
            <a:endParaRPr lang="en-GB" sz="4000" dirty="0"/>
          </a:p>
        </p:txBody>
      </p:sp>
      <p:graphicFrame>
        <p:nvGraphicFramePr>
          <p:cNvPr id="4" name="Content Placeholder 3"/>
          <p:cNvGraphicFramePr>
            <a:graphicFrameLocks noGrp="1"/>
          </p:cNvGraphicFramePr>
          <p:nvPr>
            <p:ph idx="1"/>
          </p:nvPr>
        </p:nvGraphicFramePr>
        <p:xfrm>
          <a:off x="457200" y="1600200"/>
          <a:ext cx="7620000" cy="4023360"/>
        </p:xfrm>
        <a:graphic>
          <a:graphicData uri="http://schemas.openxmlformats.org/drawingml/2006/table">
            <a:tbl>
              <a:tblPr firstRow="1" bandRow="1">
                <a:tableStyleId>{5C22544A-7EE6-4342-B048-85BDC9FD1C3A}</a:tableStyleId>
              </a:tblPr>
              <a:tblGrid>
                <a:gridCol w="1905000"/>
                <a:gridCol w="1905000"/>
                <a:gridCol w="2019312"/>
                <a:gridCol w="1790688"/>
              </a:tblGrid>
              <a:tr h="370840">
                <a:tc>
                  <a:txBody>
                    <a:bodyPr/>
                    <a:lstStyle/>
                    <a:p>
                      <a:r>
                        <a:rPr lang="en-GB" sz="2000" dirty="0" smtClean="0"/>
                        <a:t>Country</a:t>
                      </a:r>
                      <a:endParaRPr lang="en-GB" sz="2000" dirty="0"/>
                    </a:p>
                  </a:txBody>
                  <a:tcPr/>
                </a:tc>
                <a:tc>
                  <a:txBody>
                    <a:bodyPr/>
                    <a:lstStyle/>
                    <a:p>
                      <a:r>
                        <a:rPr lang="en-GB" sz="2000" dirty="0" smtClean="0"/>
                        <a:t>Libraries</a:t>
                      </a:r>
                      <a:endParaRPr lang="en-GB" sz="2000" dirty="0"/>
                    </a:p>
                  </a:txBody>
                  <a:tcPr/>
                </a:tc>
                <a:tc>
                  <a:txBody>
                    <a:bodyPr/>
                    <a:lstStyle/>
                    <a:p>
                      <a:r>
                        <a:rPr lang="en-GB" sz="2000" dirty="0" smtClean="0"/>
                        <a:t>Population</a:t>
                      </a:r>
                      <a:endParaRPr lang="en-GB" sz="2000" dirty="0"/>
                    </a:p>
                  </a:txBody>
                  <a:tcPr/>
                </a:tc>
                <a:tc>
                  <a:txBody>
                    <a:bodyPr/>
                    <a:lstStyle/>
                    <a:p>
                      <a:r>
                        <a:rPr lang="en-GB" sz="2000" dirty="0" smtClean="0"/>
                        <a:t>Lib/Population</a:t>
                      </a:r>
                      <a:endParaRPr lang="en-GB" sz="2000" dirty="0"/>
                    </a:p>
                  </a:txBody>
                  <a:tcPr/>
                </a:tc>
              </a:tr>
              <a:tr h="370840">
                <a:tc>
                  <a:txBody>
                    <a:bodyPr/>
                    <a:lstStyle/>
                    <a:p>
                      <a:r>
                        <a:rPr lang="en-GB" sz="2800" dirty="0" smtClean="0"/>
                        <a:t>China</a:t>
                      </a:r>
                      <a:endParaRPr lang="en-GB" sz="2800" dirty="0"/>
                    </a:p>
                  </a:txBody>
                  <a:tcPr/>
                </a:tc>
                <a:tc>
                  <a:txBody>
                    <a:bodyPr/>
                    <a:lstStyle/>
                    <a:p>
                      <a:r>
                        <a:rPr lang="en-GB" sz="2800" dirty="0" smtClean="0"/>
                        <a:t>3,100</a:t>
                      </a:r>
                      <a:endParaRPr lang="en-GB" sz="2800" dirty="0"/>
                    </a:p>
                  </a:txBody>
                  <a:tcPr/>
                </a:tc>
                <a:tc>
                  <a:txBody>
                    <a:bodyPr/>
                    <a:lstStyle/>
                    <a:p>
                      <a:r>
                        <a:rPr lang="en-GB" sz="2800" dirty="0" smtClean="0"/>
                        <a:t>141</a:t>
                      </a:r>
                      <a:r>
                        <a:rPr lang="en-GB" sz="2800" baseline="0" dirty="0" smtClean="0"/>
                        <a:t> </a:t>
                      </a:r>
                      <a:r>
                        <a:rPr lang="en-GB" sz="2800" baseline="0" dirty="0" err="1" smtClean="0"/>
                        <a:t>crores</a:t>
                      </a:r>
                      <a:endParaRPr lang="en-GB" sz="2800" dirty="0"/>
                    </a:p>
                  </a:txBody>
                  <a:tcPr/>
                </a:tc>
                <a:tc>
                  <a:txBody>
                    <a:bodyPr/>
                    <a:lstStyle/>
                    <a:p>
                      <a:r>
                        <a:rPr lang="en-GB" sz="2800" dirty="0" smtClean="0"/>
                        <a:t>4,55,000</a:t>
                      </a:r>
                      <a:endParaRPr lang="en-GB" sz="2800" dirty="0"/>
                    </a:p>
                  </a:txBody>
                  <a:tcPr/>
                </a:tc>
              </a:tr>
              <a:tr h="370840">
                <a:tc>
                  <a:txBody>
                    <a:bodyPr/>
                    <a:lstStyle/>
                    <a:p>
                      <a:r>
                        <a:rPr lang="en-GB" sz="2800" dirty="0" smtClean="0"/>
                        <a:t>Australia</a:t>
                      </a:r>
                      <a:endParaRPr lang="en-GB" sz="2800" dirty="0"/>
                    </a:p>
                  </a:txBody>
                  <a:tcPr/>
                </a:tc>
                <a:tc>
                  <a:txBody>
                    <a:bodyPr/>
                    <a:lstStyle/>
                    <a:p>
                      <a:r>
                        <a:rPr lang="en-GB" sz="2800" dirty="0" smtClean="0"/>
                        <a:t>1,631</a:t>
                      </a:r>
                      <a:endParaRPr lang="en-GB" sz="2800" dirty="0"/>
                    </a:p>
                  </a:txBody>
                  <a:tcPr/>
                </a:tc>
                <a:tc>
                  <a:txBody>
                    <a:bodyPr/>
                    <a:lstStyle/>
                    <a:p>
                      <a:r>
                        <a:rPr lang="en-GB" sz="2800" dirty="0" smtClean="0"/>
                        <a:t>2.41 </a:t>
                      </a:r>
                      <a:r>
                        <a:rPr lang="en-GB" sz="2800" dirty="0" err="1" smtClean="0"/>
                        <a:t>crores</a:t>
                      </a:r>
                      <a:endParaRPr lang="en-GB" sz="2800" dirty="0"/>
                    </a:p>
                  </a:txBody>
                  <a:tcPr/>
                </a:tc>
                <a:tc>
                  <a:txBody>
                    <a:bodyPr/>
                    <a:lstStyle/>
                    <a:p>
                      <a:r>
                        <a:rPr lang="en-GB" sz="2800" dirty="0" smtClean="0"/>
                        <a:t>15,000</a:t>
                      </a:r>
                      <a:endParaRPr lang="en-GB" sz="2800" dirty="0"/>
                    </a:p>
                  </a:txBody>
                  <a:tcPr/>
                </a:tc>
              </a:tr>
              <a:tr h="370840">
                <a:tc>
                  <a:txBody>
                    <a:bodyPr/>
                    <a:lstStyle/>
                    <a:p>
                      <a:r>
                        <a:rPr lang="en-GB" sz="2800" dirty="0" smtClean="0"/>
                        <a:t>USA</a:t>
                      </a:r>
                      <a:endParaRPr lang="en-GB" sz="2800" dirty="0"/>
                    </a:p>
                  </a:txBody>
                  <a:tcPr/>
                </a:tc>
                <a:tc>
                  <a:txBody>
                    <a:bodyPr/>
                    <a:lstStyle/>
                    <a:p>
                      <a:r>
                        <a:rPr lang="en-GB" sz="2800" dirty="0" smtClean="0"/>
                        <a:t>9,000</a:t>
                      </a:r>
                      <a:endParaRPr lang="en-GB" sz="2800" dirty="0"/>
                    </a:p>
                  </a:txBody>
                  <a:tcPr/>
                </a:tc>
                <a:tc>
                  <a:txBody>
                    <a:bodyPr/>
                    <a:lstStyle/>
                    <a:p>
                      <a:r>
                        <a:rPr lang="en-GB" sz="2800" smtClean="0"/>
                        <a:t>33</a:t>
                      </a:r>
                      <a:r>
                        <a:rPr lang="en-GB" sz="2800" baseline="0" smtClean="0"/>
                        <a:t> </a:t>
                      </a:r>
                      <a:r>
                        <a:rPr lang="en-GB" sz="2800" baseline="0" dirty="0" err="1" smtClean="0"/>
                        <a:t>crores</a:t>
                      </a:r>
                      <a:endParaRPr lang="en-GB" sz="2800" dirty="0"/>
                    </a:p>
                  </a:txBody>
                  <a:tcPr/>
                </a:tc>
                <a:tc>
                  <a:txBody>
                    <a:bodyPr/>
                    <a:lstStyle/>
                    <a:p>
                      <a:r>
                        <a:rPr lang="en-GB" sz="2800" dirty="0" smtClean="0"/>
                        <a:t>37,000</a:t>
                      </a:r>
                      <a:endParaRPr lang="en-GB" sz="2800" dirty="0"/>
                    </a:p>
                  </a:txBody>
                  <a:tcPr/>
                </a:tc>
              </a:tr>
              <a:tr h="370840">
                <a:tc>
                  <a:txBody>
                    <a:bodyPr/>
                    <a:lstStyle/>
                    <a:p>
                      <a:r>
                        <a:rPr lang="en-GB" sz="2800" dirty="0" smtClean="0"/>
                        <a:t>UK</a:t>
                      </a:r>
                      <a:endParaRPr lang="en-GB" sz="2800" dirty="0"/>
                    </a:p>
                  </a:txBody>
                  <a:tcPr/>
                </a:tc>
                <a:tc>
                  <a:txBody>
                    <a:bodyPr/>
                    <a:lstStyle/>
                    <a:p>
                      <a:r>
                        <a:rPr lang="en-GB" sz="2800" dirty="0" smtClean="0"/>
                        <a:t>3,500</a:t>
                      </a:r>
                      <a:endParaRPr lang="en-GB" sz="2800" dirty="0"/>
                    </a:p>
                  </a:txBody>
                  <a:tcPr/>
                </a:tc>
                <a:tc>
                  <a:txBody>
                    <a:bodyPr/>
                    <a:lstStyle/>
                    <a:p>
                      <a:r>
                        <a:rPr lang="en-GB" sz="2800" dirty="0" smtClean="0"/>
                        <a:t>7</a:t>
                      </a:r>
                      <a:r>
                        <a:rPr lang="en-GB" sz="2800" baseline="0" dirty="0" smtClean="0"/>
                        <a:t> </a:t>
                      </a:r>
                      <a:r>
                        <a:rPr lang="en-GB" sz="2800" baseline="0" dirty="0" err="1" smtClean="0"/>
                        <a:t>crores</a:t>
                      </a:r>
                      <a:endParaRPr lang="en-GB" sz="2800" dirty="0"/>
                    </a:p>
                  </a:txBody>
                  <a:tcPr/>
                </a:tc>
                <a:tc>
                  <a:txBody>
                    <a:bodyPr/>
                    <a:lstStyle/>
                    <a:p>
                      <a:r>
                        <a:rPr lang="en-GB" sz="2800" dirty="0" smtClean="0"/>
                        <a:t>20,000</a:t>
                      </a:r>
                      <a:endParaRPr lang="en-GB" sz="2800" dirty="0"/>
                    </a:p>
                  </a:txBody>
                  <a:tcPr/>
                </a:tc>
              </a:tr>
              <a:tr h="370840">
                <a:tc>
                  <a:txBody>
                    <a:bodyPr/>
                    <a:lstStyle/>
                    <a:p>
                      <a:r>
                        <a:rPr lang="en-GB" sz="2800" dirty="0" smtClean="0"/>
                        <a:t>Canada</a:t>
                      </a:r>
                      <a:endParaRPr lang="en-GB" sz="2800" dirty="0"/>
                    </a:p>
                  </a:txBody>
                  <a:tcPr/>
                </a:tc>
                <a:tc>
                  <a:txBody>
                    <a:bodyPr/>
                    <a:lstStyle/>
                    <a:p>
                      <a:r>
                        <a:rPr lang="en-GB" sz="2800" dirty="0" smtClean="0"/>
                        <a:t>600</a:t>
                      </a:r>
                      <a:endParaRPr lang="en-GB" sz="2800" dirty="0"/>
                    </a:p>
                  </a:txBody>
                  <a:tcPr/>
                </a:tc>
                <a:tc>
                  <a:txBody>
                    <a:bodyPr/>
                    <a:lstStyle/>
                    <a:p>
                      <a:r>
                        <a:rPr lang="en-GB" sz="2800" dirty="0" smtClean="0"/>
                        <a:t>4</a:t>
                      </a:r>
                      <a:r>
                        <a:rPr lang="en-GB" sz="2800" baseline="0" dirty="0" smtClean="0"/>
                        <a:t> </a:t>
                      </a:r>
                      <a:r>
                        <a:rPr lang="en-GB" sz="2800" baseline="0" dirty="0" err="1" smtClean="0"/>
                        <a:t>crores</a:t>
                      </a:r>
                      <a:endParaRPr lang="en-GB" sz="2800" dirty="0"/>
                    </a:p>
                  </a:txBody>
                  <a:tcPr/>
                </a:tc>
                <a:tc>
                  <a:txBody>
                    <a:bodyPr/>
                    <a:lstStyle/>
                    <a:p>
                      <a:r>
                        <a:rPr lang="en-GB" sz="2800" dirty="0" smtClean="0"/>
                        <a:t>70,000</a:t>
                      </a:r>
                      <a:endParaRPr lang="en-GB" sz="2800" dirty="0"/>
                    </a:p>
                  </a:txBody>
                  <a:tcPr/>
                </a:tc>
              </a:tr>
              <a:tr h="370840">
                <a:tc>
                  <a:txBody>
                    <a:bodyPr/>
                    <a:lstStyle/>
                    <a:p>
                      <a:r>
                        <a:rPr lang="en-GB" sz="2800" dirty="0" smtClean="0"/>
                        <a:t>Singapore</a:t>
                      </a:r>
                      <a:endParaRPr lang="en-GB" sz="2800" dirty="0"/>
                    </a:p>
                  </a:txBody>
                  <a:tcPr/>
                </a:tc>
                <a:tc>
                  <a:txBody>
                    <a:bodyPr/>
                    <a:lstStyle/>
                    <a:p>
                      <a:r>
                        <a:rPr lang="en-GB" sz="2800" dirty="0" smtClean="0"/>
                        <a:t>26</a:t>
                      </a:r>
                      <a:endParaRPr lang="en-GB" sz="2800" dirty="0"/>
                    </a:p>
                  </a:txBody>
                  <a:tcPr/>
                </a:tc>
                <a:tc>
                  <a:txBody>
                    <a:bodyPr/>
                    <a:lstStyle/>
                    <a:p>
                      <a:r>
                        <a:rPr lang="en-GB" sz="2800" dirty="0" smtClean="0"/>
                        <a:t>56</a:t>
                      </a:r>
                      <a:r>
                        <a:rPr lang="en-GB" sz="2800" baseline="0" dirty="0" smtClean="0"/>
                        <a:t> </a:t>
                      </a:r>
                      <a:r>
                        <a:rPr lang="en-GB" sz="2800" baseline="0" dirty="0" err="1" smtClean="0"/>
                        <a:t>lakhs</a:t>
                      </a:r>
                      <a:endParaRPr lang="en-GB" sz="2800" dirty="0"/>
                    </a:p>
                  </a:txBody>
                  <a:tcPr/>
                </a:tc>
                <a:tc>
                  <a:txBody>
                    <a:bodyPr/>
                    <a:lstStyle/>
                    <a:p>
                      <a:r>
                        <a:rPr lang="en-GB" sz="2800" dirty="0" smtClean="0"/>
                        <a:t>2,20,000</a:t>
                      </a:r>
                      <a:endParaRPr lang="en-GB" sz="2800" dirty="0"/>
                    </a:p>
                  </a:txBody>
                  <a:tcPr/>
                </a:tc>
              </a:tr>
              <a:tr h="370840">
                <a:tc>
                  <a:txBody>
                    <a:bodyPr/>
                    <a:lstStyle/>
                    <a:p>
                      <a:r>
                        <a:rPr lang="en-GB" sz="2800" dirty="0" smtClean="0">
                          <a:solidFill>
                            <a:srgbClr val="C00000"/>
                          </a:solidFill>
                        </a:rPr>
                        <a:t>India</a:t>
                      </a:r>
                      <a:endParaRPr lang="en-GB" sz="2800" dirty="0">
                        <a:solidFill>
                          <a:srgbClr val="C00000"/>
                        </a:solidFill>
                      </a:endParaRPr>
                    </a:p>
                  </a:txBody>
                  <a:tcPr/>
                </a:tc>
                <a:tc>
                  <a:txBody>
                    <a:bodyPr/>
                    <a:lstStyle/>
                    <a:p>
                      <a:r>
                        <a:rPr lang="en-GB" sz="2800" dirty="0" smtClean="0">
                          <a:solidFill>
                            <a:srgbClr val="C00000"/>
                          </a:solidFill>
                        </a:rPr>
                        <a:t>50,000</a:t>
                      </a:r>
                      <a:endParaRPr lang="en-GB" sz="2800" dirty="0">
                        <a:solidFill>
                          <a:srgbClr val="C00000"/>
                        </a:solidFill>
                      </a:endParaRPr>
                    </a:p>
                  </a:txBody>
                  <a:tcPr/>
                </a:tc>
                <a:tc>
                  <a:txBody>
                    <a:bodyPr/>
                    <a:lstStyle/>
                    <a:p>
                      <a:r>
                        <a:rPr lang="en-GB" sz="2800" dirty="0" smtClean="0">
                          <a:solidFill>
                            <a:srgbClr val="C00000"/>
                          </a:solidFill>
                        </a:rPr>
                        <a:t>127</a:t>
                      </a:r>
                      <a:r>
                        <a:rPr lang="en-GB" sz="2800" baseline="0" dirty="0" smtClean="0">
                          <a:solidFill>
                            <a:srgbClr val="C00000"/>
                          </a:solidFill>
                        </a:rPr>
                        <a:t> </a:t>
                      </a:r>
                      <a:r>
                        <a:rPr lang="en-GB" sz="2800" baseline="0" dirty="0" err="1" smtClean="0">
                          <a:solidFill>
                            <a:srgbClr val="C00000"/>
                          </a:solidFill>
                        </a:rPr>
                        <a:t>crores</a:t>
                      </a:r>
                      <a:endParaRPr lang="en-GB" sz="2800" dirty="0">
                        <a:solidFill>
                          <a:srgbClr val="C00000"/>
                        </a:solidFill>
                      </a:endParaRPr>
                    </a:p>
                  </a:txBody>
                  <a:tcPr/>
                </a:tc>
                <a:tc>
                  <a:txBody>
                    <a:bodyPr/>
                    <a:lstStyle/>
                    <a:p>
                      <a:r>
                        <a:rPr lang="en-GB" sz="2800" dirty="0" smtClean="0">
                          <a:solidFill>
                            <a:srgbClr val="C00000"/>
                          </a:solidFill>
                        </a:rPr>
                        <a:t>25,000</a:t>
                      </a:r>
                      <a:endParaRPr lang="en-GB" sz="2800" dirty="0">
                        <a:solidFill>
                          <a:srgbClr val="C00000"/>
                        </a:solidFill>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Public libraries in the UK</a:t>
            </a:r>
            <a:endParaRPr lang="en-GB" dirty="0"/>
          </a:p>
        </p:txBody>
      </p:sp>
      <p:graphicFrame>
        <p:nvGraphicFramePr>
          <p:cNvPr id="4" name="Content Placeholder 3"/>
          <p:cNvGraphicFramePr>
            <a:graphicFrameLocks noGrp="1"/>
          </p:cNvGraphicFramePr>
          <p:nvPr>
            <p:ph idx="1"/>
          </p:nvPr>
        </p:nvGraphicFramePr>
        <p:xfrm>
          <a:off x="457200" y="1600200"/>
          <a:ext cx="7620000" cy="4876800"/>
        </p:xfrm>
        <a:graphic>
          <a:graphicData uri="http://schemas.openxmlformats.org/drawingml/2006/table">
            <a:tbl>
              <a:tblPr firstRow="1" bandRow="1">
                <a:tableStyleId>{5C22544A-7EE6-4342-B048-85BDC9FD1C3A}</a:tableStyleId>
              </a:tblPr>
              <a:tblGrid>
                <a:gridCol w="2540000"/>
                <a:gridCol w="2540000"/>
                <a:gridCol w="2540000"/>
              </a:tblGrid>
              <a:tr h="370840">
                <a:tc>
                  <a:txBody>
                    <a:bodyPr/>
                    <a:lstStyle/>
                    <a:p>
                      <a:endParaRPr lang="en-GB" dirty="0"/>
                    </a:p>
                  </a:txBody>
                  <a:tcPr/>
                </a:tc>
                <a:tc>
                  <a:txBody>
                    <a:bodyPr/>
                    <a:lstStyle/>
                    <a:p>
                      <a:r>
                        <a:rPr lang="en-GB" sz="2000" b="1" dirty="0" smtClean="0"/>
                        <a:t> 2003/4	</a:t>
                      </a:r>
                      <a:endParaRPr lang="en-GB" sz="2000" dirty="0"/>
                    </a:p>
                  </a:txBody>
                  <a:tcPr/>
                </a:tc>
                <a:tc>
                  <a:txBody>
                    <a:bodyPr/>
                    <a:lstStyle/>
                    <a:p>
                      <a:r>
                        <a:rPr lang="en-GB" sz="2000" b="1" dirty="0" smtClean="0"/>
                        <a:t>2016/17</a:t>
                      </a:r>
                      <a:endParaRPr lang="en-GB" sz="2000" dirty="0"/>
                    </a:p>
                  </a:txBody>
                  <a:tcPr/>
                </a:tc>
              </a:tr>
              <a:tr h="370840">
                <a:tc>
                  <a:txBody>
                    <a:bodyPr/>
                    <a:lstStyle/>
                    <a:p>
                      <a:r>
                        <a:rPr lang="en-GB" sz="2400" b="1" dirty="0" smtClean="0"/>
                        <a:t>Libraries</a:t>
                      </a:r>
                      <a:endParaRPr lang="en-GB" sz="2400" dirty="0"/>
                    </a:p>
                  </a:txBody>
                  <a:tcPr/>
                </a:tc>
                <a:tc>
                  <a:txBody>
                    <a:bodyPr/>
                    <a:lstStyle/>
                    <a:p>
                      <a:r>
                        <a:rPr lang="en-GB" sz="2400" b="1" dirty="0" smtClean="0"/>
                        <a:t>4,600	</a:t>
                      </a:r>
                      <a:endParaRPr lang="en-GB" sz="2400" dirty="0"/>
                    </a:p>
                  </a:txBody>
                  <a:tcPr/>
                </a:tc>
                <a:tc>
                  <a:txBody>
                    <a:bodyPr/>
                    <a:lstStyle/>
                    <a:p>
                      <a:r>
                        <a:rPr lang="en-GB" sz="2400" b="1" dirty="0" smtClean="0"/>
                        <a:t>3,500</a:t>
                      </a:r>
                      <a:endParaRPr lang="en-GB" sz="2400" dirty="0"/>
                    </a:p>
                  </a:txBody>
                  <a:tcPr/>
                </a:tc>
              </a:tr>
              <a:tr h="370840">
                <a:tc>
                  <a:txBody>
                    <a:bodyPr/>
                    <a:lstStyle/>
                    <a:p>
                      <a:r>
                        <a:rPr lang="en-GB" sz="2400" b="1" dirty="0" smtClean="0"/>
                        <a:t>Staff	</a:t>
                      </a:r>
                      <a:endParaRPr lang="en-GB" sz="2400" dirty="0"/>
                    </a:p>
                  </a:txBody>
                  <a:tcPr/>
                </a:tc>
                <a:tc>
                  <a:txBody>
                    <a:bodyPr/>
                    <a:lstStyle/>
                    <a:p>
                      <a:r>
                        <a:rPr lang="en-GB" sz="2400" b="1" dirty="0" smtClean="0"/>
                        <a:t> 26,200</a:t>
                      </a:r>
                      <a:endParaRPr lang="en-GB"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b="1" dirty="0" smtClean="0"/>
                        <a:t>17,000	</a:t>
                      </a:r>
                      <a:endParaRPr lang="en-GB" sz="2400" dirty="0" smtClean="0"/>
                    </a:p>
                    <a:p>
                      <a:endParaRPr lang="en-GB" sz="2400" dirty="0"/>
                    </a:p>
                  </a:txBody>
                  <a:tcPr/>
                </a:tc>
              </a:tr>
              <a:tr h="370840">
                <a:tc>
                  <a:txBody>
                    <a:bodyPr/>
                    <a:lstStyle/>
                    <a:p>
                      <a:r>
                        <a:rPr lang="en-GB" sz="2400" b="1" dirty="0" smtClean="0"/>
                        <a:t>Expense</a:t>
                      </a:r>
                      <a:endParaRPr lang="en-GB" sz="2400" dirty="0"/>
                    </a:p>
                  </a:txBody>
                  <a:tcPr/>
                </a:tc>
                <a:tc>
                  <a:txBody>
                    <a:bodyPr/>
                    <a:lstStyle/>
                    <a:p>
                      <a:r>
                        <a:rPr lang="en-GB" sz="2400" b="1" dirty="0" smtClean="0"/>
                        <a:t> 1,000 m UKP</a:t>
                      </a:r>
                      <a:endParaRPr lang="en-GB" sz="2400" dirty="0"/>
                    </a:p>
                  </a:txBody>
                  <a:tcPr/>
                </a:tc>
                <a:tc>
                  <a:txBody>
                    <a:bodyPr/>
                    <a:lstStyle/>
                    <a:p>
                      <a:r>
                        <a:rPr lang="en-GB" sz="2400" b="1" dirty="0" smtClean="0"/>
                        <a:t>900 m</a:t>
                      </a:r>
                      <a:endParaRPr lang="en-GB" sz="2400" dirty="0"/>
                    </a:p>
                  </a:txBody>
                  <a:tcPr/>
                </a:tc>
              </a:tr>
              <a:tr h="370840">
                <a:tc>
                  <a:txBody>
                    <a:bodyPr/>
                    <a:lstStyle/>
                    <a:p>
                      <a:r>
                        <a:rPr lang="en-GB" sz="2400" b="1" dirty="0" smtClean="0"/>
                        <a:t>Book stock</a:t>
                      </a:r>
                      <a:endParaRPr lang="en-GB" sz="2400" dirty="0"/>
                    </a:p>
                  </a:txBody>
                  <a:tcPr/>
                </a:tc>
                <a:tc>
                  <a:txBody>
                    <a:bodyPr/>
                    <a:lstStyle/>
                    <a:p>
                      <a:r>
                        <a:rPr lang="en-GB" sz="2400" b="1" dirty="0" smtClean="0"/>
                        <a:t>110 m	</a:t>
                      </a:r>
                      <a:endParaRPr lang="en-GB" sz="2400" dirty="0"/>
                    </a:p>
                  </a:txBody>
                  <a:tcPr/>
                </a:tc>
                <a:tc>
                  <a:txBody>
                    <a:bodyPr/>
                    <a:lstStyle/>
                    <a:p>
                      <a:r>
                        <a:rPr lang="en-GB" sz="2400" b="1" dirty="0" smtClean="0"/>
                        <a:t>80 m </a:t>
                      </a:r>
                      <a:endParaRPr lang="en-GB" sz="2400" dirty="0"/>
                    </a:p>
                  </a:txBody>
                  <a:tcPr/>
                </a:tc>
              </a:tr>
              <a:tr h="370840">
                <a:tc>
                  <a:txBody>
                    <a:bodyPr/>
                    <a:lstStyle/>
                    <a:p>
                      <a:r>
                        <a:rPr lang="en-GB" sz="2400" b="1" dirty="0" smtClean="0"/>
                        <a:t>Book acquisition</a:t>
                      </a:r>
                      <a:endParaRPr lang="en-GB" sz="2400" dirty="0"/>
                    </a:p>
                  </a:txBody>
                  <a:tcPr/>
                </a:tc>
                <a:tc>
                  <a:txBody>
                    <a:bodyPr/>
                    <a:lstStyle/>
                    <a:p>
                      <a:r>
                        <a:rPr lang="en-GB" sz="2400" b="1" dirty="0" smtClean="0"/>
                        <a:t> 12 m</a:t>
                      </a:r>
                      <a:endParaRPr lang="en-GB" sz="2400" dirty="0"/>
                    </a:p>
                  </a:txBody>
                  <a:tcPr/>
                </a:tc>
                <a:tc>
                  <a:txBody>
                    <a:bodyPr/>
                    <a:lstStyle/>
                    <a:p>
                      <a:r>
                        <a:rPr lang="en-GB" sz="2400" b="1" dirty="0" smtClean="0"/>
                        <a:t>9 m</a:t>
                      </a:r>
                      <a:endParaRPr lang="en-GB" sz="2400" dirty="0"/>
                    </a:p>
                  </a:txBody>
                  <a:tcPr/>
                </a:tc>
              </a:tr>
              <a:tr h="370840">
                <a:tc>
                  <a:txBody>
                    <a:bodyPr/>
                    <a:lstStyle/>
                    <a:p>
                      <a:r>
                        <a:rPr lang="en-GB" sz="2400" b="1" dirty="0" smtClean="0"/>
                        <a:t>Enquiries</a:t>
                      </a:r>
                      <a:endParaRPr lang="en-GB" sz="2400" dirty="0"/>
                    </a:p>
                  </a:txBody>
                  <a:tcPr/>
                </a:tc>
                <a:tc>
                  <a:txBody>
                    <a:bodyPr/>
                    <a:lstStyle/>
                    <a:p>
                      <a:r>
                        <a:rPr lang="en-GB" sz="2400" b="1" dirty="0" smtClean="0"/>
                        <a:t> 58 m</a:t>
                      </a:r>
                      <a:endParaRPr lang="en-GB" sz="2400" dirty="0"/>
                    </a:p>
                  </a:txBody>
                  <a:tcPr/>
                </a:tc>
                <a:tc>
                  <a:txBody>
                    <a:bodyPr/>
                    <a:lstStyle/>
                    <a:p>
                      <a:r>
                        <a:rPr lang="en-GB" sz="2400" b="1" dirty="0" smtClean="0"/>
                        <a:t>41 m</a:t>
                      </a:r>
                      <a:endParaRPr lang="en-GB" sz="2400" dirty="0"/>
                    </a:p>
                  </a:txBody>
                  <a:tcPr/>
                </a:tc>
              </a:tr>
              <a:tr h="370840">
                <a:tc>
                  <a:txBody>
                    <a:bodyPr/>
                    <a:lstStyle/>
                    <a:p>
                      <a:r>
                        <a:rPr lang="en-GB" sz="2400" b="1" dirty="0" smtClean="0"/>
                        <a:t>Book issues	</a:t>
                      </a:r>
                      <a:endParaRPr lang="en-GB" sz="2400" dirty="0"/>
                    </a:p>
                  </a:txBody>
                  <a:tcPr/>
                </a:tc>
                <a:tc>
                  <a:txBody>
                    <a:bodyPr/>
                    <a:lstStyle/>
                    <a:p>
                      <a:r>
                        <a:rPr lang="en-GB" sz="2400" b="1" dirty="0" smtClean="0"/>
                        <a:t>340 m</a:t>
                      </a:r>
                      <a:endParaRPr lang="en-GB" sz="2400" dirty="0"/>
                    </a:p>
                  </a:txBody>
                  <a:tcPr/>
                </a:tc>
                <a:tc>
                  <a:txBody>
                    <a:bodyPr/>
                    <a:lstStyle/>
                    <a:p>
                      <a:r>
                        <a:rPr lang="en-GB" sz="2400" b="1" dirty="0" smtClean="0"/>
                        <a:t>240 m</a:t>
                      </a:r>
                      <a:endParaRPr lang="en-GB" sz="2400" dirty="0"/>
                    </a:p>
                  </a:txBody>
                  <a:tcPr/>
                </a:tc>
              </a:tr>
              <a:tr h="370840">
                <a:tc>
                  <a:txBody>
                    <a:bodyPr/>
                    <a:lstStyle/>
                    <a:p>
                      <a:r>
                        <a:rPr lang="en-GB" sz="2400" b="1" dirty="0" smtClean="0"/>
                        <a:t>Membership	</a:t>
                      </a:r>
                      <a:endParaRPr lang="en-GB" sz="2400" dirty="0"/>
                    </a:p>
                  </a:txBody>
                  <a:tcPr/>
                </a:tc>
                <a:tc>
                  <a:txBody>
                    <a:bodyPr/>
                    <a:lstStyle/>
                    <a:p>
                      <a:r>
                        <a:rPr lang="en-GB" sz="2400" b="1" dirty="0" smtClean="0"/>
                        <a:t> 15 m</a:t>
                      </a:r>
                      <a:endParaRPr lang="en-GB" sz="2400" dirty="0"/>
                    </a:p>
                  </a:txBody>
                  <a:tcPr/>
                </a:tc>
                <a:tc>
                  <a:txBody>
                    <a:bodyPr/>
                    <a:lstStyle/>
                    <a:p>
                      <a:r>
                        <a:rPr lang="en-GB" sz="2400" b="1" dirty="0" smtClean="0"/>
                        <a:t>8.4 m</a:t>
                      </a:r>
                      <a:endParaRPr lang="en-GB" sz="2400" dirty="0"/>
                    </a:p>
                  </a:txBody>
                  <a:tcPr/>
                </a:tc>
              </a:tr>
              <a:tr h="370840">
                <a:tc>
                  <a:txBody>
                    <a:bodyPr/>
                    <a:lstStyle/>
                    <a:p>
                      <a:r>
                        <a:rPr lang="en-GB" sz="2400" b="1" dirty="0" smtClean="0"/>
                        <a:t>Visitors</a:t>
                      </a:r>
                      <a:endParaRPr lang="en-GB" sz="2400" dirty="0"/>
                    </a:p>
                  </a:txBody>
                  <a:tcPr/>
                </a:tc>
                <a:tc>
                  <a:txBody>
                    <a:bodyPr/>
                    <a:lstStyle/>
                    <a:p>
                      <a:r>
                        <a:rPr lang="en-GB" sz="2400" b="1" dirty="0" smtClean="0"/>
                        <a:t>336 m	</a:t>
                      </a:r>
                      <a:endParaRPr lang="en-GB" sz="2400" dirty="0"/>
                    </a:p>
                  </a:txBody>
                  <a:tcPr/>
                </a:tc>
                <a:tc>
                  <a:txBody>
                    <a:bodyPr/>
                    <a:lstStyle/>
                    <a:p>
                      <a:r>
                        <a:rPr lang="en-GB" sz="2400" b="1" dirty="0" smtClean="0"/>
                        <a:t>250 m</a:t>
                      </a:r>
                      <a:endParaRPr lang="en-GB" sz="2400"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071538" y="1295400"/>
          <a:ext cx="6777062" cy="491968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UK</a:t>
            </a:r>
            <a:endParaRPr lang="en-GB" dirty="0"/>
          </a:p>
        </p:txBody>
      </p:sp>
      <p:sp>
        <p:nvSpPr>
          <p:cNvPr id="3" name="Content Placeholder 2"/>
          <p:cNvSpPr>
            <a:spLocks noGrp="1"/>
          </p:cNvSpPr>
          <p:nvPr>
            <p:ph idx="1"/>
          </p:nvPr>
        </p:nvSpPr>
        <p:spPr/>
        <p:txBody>
          <a:bodyPr/>
          <a:lstStyle/>
          <a:p>
            <a:r>
              <a:rPr lang="en-GB" sz="2800" dirty="0" smtClean="0"/>
              <a:t>Since 2010 about 500 libraries have been closed</a:t>
            </a:r>
          </a:p>
          <a:p>
            <a:r>
              <a:rPr lang="en-GB" sz="2800" dirty="0" smtClean="0"/>
              <a:t>More to follow......!</a:t>
            </a:r>
          </a:p>
          <a:p>
            <a:r>
              <a:rPr lang="en-GB" sz="2800" dirty="0" smtClean="0"/>
              <a:t>More than 550 libraries are now being managed by volunteers and owned by local community</a:t>
            </a:r>
          </a:p>
          <a:p>
            <a:endParaRPr lang="en-GB" sz="2800" dirty="0" smtClean="0"/>
          </a:p>
          <a:p>
            <a:endParaRPr lang="en-GB" sz="2800" dirty="0" smtClean="0"/>
          </a:p>
          <a:p>
            <a:r>
              <a:rPr lang="en-GB" sz="2800" dirty="0" smtClean="0"/>
              <a:t>‘’Take over or face its closure’’ !!</a:t>
            </a:r>
          </a:p>
          <a:p>
            <a:endParaRPr lang="en-GB" sz="2800" dirty="0" smtClean="0"/>
          </a:p>
          <a:p>
            <a:pPr>
              <a:buNone/>
            </a:pPr>
            <a:endParaRPr lang="en-GB" sz="2800" dirty="0" smtClean="0"/>
          </a:p>
          <a:p>
            <a:endParaRPr lang="en-GB" sz="3200" dirty="0" smtClean="0"/>
          </a:p>
          <a:p>
            <a:endParaRPr lang="en-GB"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Public libraries in USA</a:t>
            </a:r>
            <a:endParaRPr lang="en-GB" dirty="0"/>
          </a:p>
        </p:txBody>
      </p:sp>
      <p:sp>
        <p:nvSpPr>
          <p:cNvPr id="3" name="Content Placeholder 2"/>
          <p:cNvSpPr>
            <a:spLocks noGrp="1"/>
          </p:cNvSpPr>
          <p:nvPr>
            <p:ph idx="1"/>
          </p:nvPr>
        </p:nvSpPr>
        <p:spPr/>
        <p:txBody>
          <a:bodyPr/>
          <a:lstStyle/>
          <a:p>
            <a:pPr>
              <a:buNone/>
            </a:pPr>
            <a:r>
              <a:rPr lang="en-GB" sz="3600" dirty="0" smtClean="0"/>
              <a:t>	</a:t>
            </a:r>
            <a:r>
              <a:rPr lang="en-GB" sz="4000" dirty="0" smtClean="0"/>
              <a:t>In a recent article in New York Times, a Sociologist Eric </a:t>
            </a:r>
            <a:r>
              <a:rPr lang="en-GB" sz="4000" dirty="0" err="1" smtClean="0"/>
              <a:t>Kenneberg</a:t>
            </a:r>
            <a:r>
              <a:rPr lang="en-GB" sz="4000" dirty="0" smtClean="0"/>
              <a:t> wrote ‘’To restore civil society, start with the library: This crucial institution is being neglected when we need it the most’’</a:t>
            </a:r>
            <a:endParaRPr lang="en-GB" sz="4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USA</a:t>
            </a:r>
            <a:endParaRPr lang="en-GB" dirty="0"/>
          </a:p>
        </p:txBody>
      </p:sp>
      <p:sp>
        <p:nvSpPr>
          <p:cNvPr id="3" name="Content Placeholder 2"/>
          <p:cNvSpPr>
            <a:spLocks noGrp="1"/>
          </p:cNvSpPr>
          <p:nvPr>
            <p:ph idx="1"/>
          </p:nvPr>
        </p:nvSpPr>
        <p:spPr/>
        <p:txBody>
          <a:bodyPr>
            <a:normAutofit/>
          </a:bodyPr>
          <a:lstStyle/>
          <a:p>
            <a:endParaRPr lang="en-GB" sz="2800" dirty="0" smtClean="0"/>
          </a:p>
          <a:p>
            <a:pPr>
              <a:buNone/>
            </a:pPr>
            <a:r>
              <a:rPr lang="en-GB" sz="2800" dirty="0" smtClean="0"/>
              <a:t>He went on to write: </a:t>
            </a:r>
          </a:p>
          <a:p>
            <a:pPr>
              <a:buNone/>
            </a:pPr>
            <a:r>
              <a:rPr lang="en-GB" sz="2800" dirty="0" smtClean="0"/>
              <a:t>   ‘’In some cities, even affluent ones like Atlanta, entire branches are being shut down</a:t>
            </a:r>
          </a:p>
          <a:p>
            <a:pPr>
              <a:buNone/>
            </a:pPr>
            <a:r>
              <a:rPr lang="en-GB" sz="2800" dirty="0" smtClean="0"/>
              <a:t>   ‘’In San Jose, Calif., just down the road from </a:t>
            </a:r>
            <a:r>
              <a:rPr lang="en-GB" sz="2800" dirty="0" err="1" smtClean="0"/>
              <a:t>Facebook</a:t>
            </a:r>
            <a:r>
              <a:rPr lang="en-GB" sz="2800" dirty="0" smtClean="0"/>
              <a:t>, Google and Apple, the public library budget is so tight that users with overdue above $ 10 are NOT allowed to borrow books or use computers’’!</a:t>
            </a:r>
            <a:endParaRPr lang="en-GB"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1841</TotalTime>
  <Words>755</Words>
  <Application>Microsoft Office PowerPoint</Application>
  <PresentationFormat>On-screen Show (4:3)</PresentationFormat>
  <Paragraphs>227</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Adjacency</vt:lpstr>
      <vt:lpstr>Building Public Libraries for the Future</vt:lpstr>
      <vt:lpstr>The global scene</vt:lpstr>
      <vt:lpstr>One prediction</vt:lpstr>
      <vt:lpstr>The global scene: number of public libraries</vt:lpstr>
      <vt:lpstr>Public libraries in the UK</vt:lpstr>
      <vt:lpstr>Slide 6</vt:lpstr>
      <vt:lpstr>...... UK</vt:lpstr>
      <vt:lpstr>Public libraries in USA</vt:lpstr>
      <vt:lpstr>........ USA</vt:lpstr>
      <vt:lpstr>.</vt:lpstr>
      <vt:lpstr>Story from Finland</vt:lpstr>
      <vt:lpstr>..... Finland</vt:lpstr>
      <vt:lpstr> Story from China </vt:lpstr>
      <vt:lpstr>Two diametrically opposing views </vt:lpstr>
      <vt:lpstr>.</vt:lpstr>
      <vt:lpstr>.</vt:lpstr>
      <vt:lpstr>.</vt:lpstr>
      <vt:lpstr>.</vt:lpstr>
      <vt:lpstr> </vt:lpstr>
      <vt:lpstr>The National Mission on Libraries </vt:lpstr>
      <vt:lpstr>Indian Public Library Movement (IPLM)</vt:lpstr>
      <vt:lpstr>.</vt:lpstr>
      <vt:lpstr>.</vt:lpstr>
      <vt:lpstr>.</vt:lpstr>
      <vt:lpstr>.</vt:lpstr>
      <vt:lpstr>.</vt:lpstr>
      <vt:lpstr>.</vt:lpstr>
      <vt:lpstr>.</vt:lpstr>
      <vt:lpstr>.</vt:lpstr>
      <vt:lpstr>Constitution of India, LIST II– STATE LIST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Library</dc:title>
  <dc:creator>JAYARAJAN</dc:creator>
  <cp:lastModifiedBy>Jayarajan</cp:lastModifiedBy>
  <cp:revision>270</cp:revision>
  <dcterms:created xsi:type="dcterms:W3CDTF">2017-08-10T05:33:03Z</dcterms:created>
  <dcterms:modified xsi:type="dcterms:W3CDTF">2018-10-01T09:54:03Z</dcterms:modified>
</cp:coreProperties>
</file>